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 id="2147483765" r:id="rId2"/>
  </p:sldMasterIdLst>
  <p:notesMasterIdLst>
    <p:notesMasterId r:id="rId23"/>
  </p:notesMasterIdLst>
  <p:sldIdLst>
    <p:sldId id="257" r:id="rId3"/>
    <p:sldId id="261" r:id="rId4"/>
    <p:sldId id="268" r:id="rId5"/>
    <p:sldId id="271" r:id="rId6"/>
    <p:sldId id="258" r:id="rId7"/>
    <p:sldId id="259" r:id="rId8"/>
    <p:sldId id="260" r:id="rId9"/>
    <p:sldId id="265" r:id="rId10"/>
    <p:sldId id="262" r:id="rId11"/>
    <p:sldId id="266" r:id="rId12"/>
    <p:sldId id="267" r:id="rId13"/>
    <p:sldId id="270" r:id="rId14"/>
    <p:sldId id="263" r:id="rId15"/>
    <p:sldId id="269" r:id="rId16"/>
    <p:sldId id="273" r:id="rId17"/>
    <p:sldId id="272" r:id="rId18"/>
    <p:sldId id="274" r:id="rId19"/>
    <p:sldId id="275" r:id="rId20"/>
    <p:sldId id="276" r:id="rId21"/>
    <p:sldId id="2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39628-8A96-4641-9AE9-C8F8BD204A53}" type="datetimeFigureOut">
              <a:rPr lang="en-US" smtClean="0"/>
              <a:t>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70DE5-569D-49D7-950F-B7685A61B4EF}" type="slidenum">
              <a:rPr lang="en-US" smtClean="0"/>
              <a:t>‹#›</a:t>
            </a:fld>
            <a:endParaRPr lang="en-US"/>
          </a:p>
        </p:txBody>
      </p:sp>
    </p:spTree>
    <p:extLst>
      <p:ext uri="{BB962C8B-B14F-4D97-AF65-F5344CB8AC3E}">
        <p14:creationId xmlns:p14="http://schemas.microsoft.com/office/powerpoint/2010/main" val="191640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E70DE5-569D-49D7-950F-B7685A61B4EF}" type="slidenum">
              <a:rPr lang="en-US" smtClean="0"/>
              <a:t>15</a:t>
            </a:fld>
            <a:endParaRPr lang="en-US"/>
          </a:p>
        </p:txBody>
      </p:sp>
    </p:spTree>
    <p:extLst>
      <p:ext uri="{BB962C8B-B14F-4D97-AF65-F5344CB8AC3E}">
        <p14:creationId xmlns:p14="http://schemas.microsoft.com/office/powerpoint/2010/main" val="123710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30202376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292767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3770740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78106071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2253542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137259626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8D8021-A229-463D-AB95-BF253012039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3006326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8D8021-A229-463D-AB95-BF2530120397}"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134813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8D8021-A229-463D-AB95-BF2530120397}"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2505972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8021-A229-463D-AB95-BF2530120397}"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1657773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D8021-A229-463D-AB95-BF253012039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263384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2446677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D8021-A229-463D-AB95-BF253012039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390362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2593879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216979923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8D8021-A229-463D-AB95-BF2530120397}"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158697058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8D8021-A229-463D-AB95-BF253012039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413762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8D8021-A229-463D-AB95-BF2530120397}"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A55C4-8F89-4EB2-A83E-2C85E3AB00A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491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8D8021-A229-463D-AB95-BF2530120397}"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A55C4-8F89-4EB2-A83E-2C85E3AB00AC}"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204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8D8021-A229-463D-AB95-BF2530120397}"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313102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D8021-A229-463D-AB95-BF253012039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376465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8D8021-A229-463D-AB95-BF2530120397}"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5C4-8F89-4EB2-A83E-2C85E3AB00AC}" type="slidenum">
              <a:rPr lang="en-US" smtClean="0"/>
              <a:t>‹#›</a:t>
            </a:fld>
            <a:endParaRPr lang="en-US"/>
          </a:p>
        </p:txBody>
      </p:sp>
    </p:spTree>
    <p:extLst>
      <p:ext uri="{BB962C8B-B14F-4D97-AF65-F5344CB8AC3E}">
        <p14:creationId xmlns:p14="http://schemas.microsoft.com/office/powerpoint/2010/main" val="3266952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8D8021-A229-463D-AB95-BF2530120397}"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C3A55C4-8F89-4EB2-A83E-2C85E3AB00AC}" type="slidenum">
              <a:rPr lang="en-US" smtClean="0"/>
              <a:t>‹#›</a:t>
            </a:fld>
            <a:endParaRPr lang="en-US"/>
          </a:p>
        </p:txBody>
      </p:sp>
    </p:spTree>
    <p:extLst>
      <p:ext uri="{BB962C8B-B14F-4D97-AF65-F5344CB8AC3E}">
        <p14:creationId xmlns:p14="http://schemas.microsoft.com/office/powerpoint/2010/main" val="361971475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D8021-A229-463D-AB95-BF2530120397}"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A55C4-8F89-4EB2-A83E-2C85E3AB00AC}" type="slidenum">
              <a:rPr lang="en-US" smtClean="0"/>
              <a:t>‹#›</a:t>
            </a:fld>
            <a:endParaRPr lang="en-US"/>
          </a:p>
        </p:txBody>
      </p:sp>
    </p:spTree>
    <p:extLst>
      <p:ext uri="{BB962C8B-B14F-4D97-AF65-F5344CB8AC3E}">
        <p14:creationId xmlns:p14="http://schemas.microsoft.com/office/powerpoint/2010/main" val="4259238901"/>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www.khanacademy.org/humanities/monarchy-enlightenment/baroque-art1/baroque-italy/a/bernini-david" TargetMode="External"/><Relationship Id="rId2" Type="http://schemas.openxmlformats.org/officeDocument/2006/relationships/hyperlink" Target="http://www.galleriaborghese.it/borghese/en/edafne.htm" TargetMode="External"/><Relationship Id="rId1" Type="http://schemas.openxmlformats.org/officeDocument/2006/relationships/slideLayout" Target="../slideLayouts/slideLayout13.xml"/><Relationship Id="rId6" Type="http://schemas.openxmlformats.org/officeDocument/2006/relationships/hyperlink" Target="http://www.moma.org/collection/works/79766" TargetMode="External"/><Relationship Id="rId5" Type="http://schemas.openxmlformats.org/officeDocument/2006/relationships/hyperlink" Target="http://www.pablopicasso.org/la-vie.jsp" TargetMode="External"/><Relationship Id="rId4" Type="http://schemas.openxmlformats.org/officeDocument/2006/relationships/hyperlink" Target="http://www.johngbalsley.com/public/view_all.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63"/>
            <a:ext cx="10515600" cy="2392295"/>
          </a:xfrm>
        </p:spPr>
        <p:txBody>
          <a:bodyPr>
            <a:noAutofit/>
          </a:bodyPr>
          <a:lstStyle/>
          <a:p>
            <a:pPr algn="ctr"/>
            <a:r>
              <a:rPr lang="en-US" sz="9600" b="1" dirty="0" smtClean="0">
                <a:latin typeface="Bradley Hand ITC" panose="03070402050302030203" pitchFamily="66" charset="0"/>
                <a:ea typeface="Adobe Ming Std L" panose="02020300000000000000" pitchFamily="18" charset="-128"/>
                <a:cs typeface="Arial" panose="020B0604020202020204" pitchFamily="34" charset="0"/>
              </a:rPr>
              <a:t>Comparative Study</a:t>
            </a:r>
            <a:endParaRPr lang="en-US" sz="9600" b="1" dirty="0">
              <a:latin typeface="Bradley Hand ITC" panose="03070402050302030203" pitchFamily="66" charset="0"/>
              <a:ea typeface="Adobe Ming Std L" panose="02020300000000000000" pitchFamily="18" charset="-128"/>
              <a:cs typeface="Arial" panose="020B0604020202020204" pitchFamily="34" charset="0"/>
            </a:endParaRPr>
          </a:p>
        </p:txBody>
      </p:sp>
      <p:sp>
        <p:nvSpPr>
          <p:cNvPr id="3" name="Content Placeholder 2"/>
          <p:cNvSpPr>
            <a:spLocks noGrp="1"/>
          </p:cNvSpPr>
          <p:nvPr>
            <p:ph idx="1"/>
          </p:nvPr>
        </p:nvSpPr>
        <p:spPr>
          <a:xfrm>
            <a:off x="838200" y="2585479"/>
            <a:ext cx="10515600" cy="3879716"/>
          </a:xfrm>
        </p:spPr>
        <p:txBody>
          <a:bodyPr>
            <a:noAutofit/>
          </a:bodyPr>
          <a:lstStyle/>
          <a:p>
            <a:pPr marL="0" indent="0">
              <a:buNone/>
            </a:pPr>
            <a:r>
              <a:rPr lang="en-US" sz="2400" dirty="0" smtClean="0">
                <a:latin typeface="Bradley Hand ITC" panose="03070402050302030203" pitchFamily="66" charset="0"/>
                <a:ea typeface="Adobe Ming Std L" panose="02020300000000000000" pitchFamily="18" charset="-128"/>
                <a:cs typeface="Arial" panose="020B0604020202020204" pitchFamily="34" charset="0"/>
              </a:rPr>
              <a:t>The human body is something that will always be present in life. There’s no way around the human body. For some, the human body is a private aspect of life, however, for others, the human body is nothing more than art. The human body, as it is interpreted many ways, is viewed differently by many artists- including local artist John G. </a:t>
            </a:r>
            <a:r>
              <a:rPr lang="en-US" sz="2400" dirty="0" err="1" smtClean="0">
                <a:latin typeface="Bradley Hand ITC" panose="03070402050302030203" pitchFamily="66" charset="0"/>
                <a:ea typeface="Adobe Ming Std L" panose="02020300000000000000" pitchFamily="18" charset="-128"/>
                <a:cs typeface="Arial" panose="020B0604020202020204" pitchFamily="34" charset="0"/>
              </a:rPr>
              <a:t>Balsley</a:t>
            </a:r>
            <a:r>
              <a:rPr lang="en-US" sz="2400" dirty="0" smtClean="0">
                <a:latin typeface="Bradley Hand ITC" panose="03070402050302030203" pitchFamily="66" charset="0"/>
                <a:ea typeface="Adobe Ming Std L" panose="02020300000000000000" pitchFamily="18" charset="-128"/>
                <a:cs typeface="Arial" panose="020B0604020202020204" pitchFamily="34" charset="0"/>
              </a:rPr>
              <a:t>, international artist </a:t>
            </a:r>
            <a:r>
              <a:rPr lang="en-US" sz="2400" dirty="0" err="1" smtClean="0">
                <a:latin typeface="Bradley Hand ITC" panose="03070402050302030203" pitchFamily="66" charset="0"/>
                <a:ea typeface="Adobe Ming Std L" panose="02020300000000000000" pitchFamily="18" charset="-128"/>
                <a:cs typeface="Arial" panose="020B0604020202020204" pitchFamily="34" charset="0"/>
              </a:rPr>
              <a:t>Gian</a:t>
            </a:r>
            <a:r>
              <a:rPr lang="en-US" sz="2400" dirty="0" smtClean="0">
                <a:latin typeface="Bradley Hand ITC" panose="03070402050302030203" pitchFamily="66" charset="0"/>
                <a:ea typeface="Adobe Ming Std L" panose="02020300000000000000" pitchFamily="18" charset="-128"/>
                <a:cs typeface="Arial" panose="020B0604020202020204" pitchFamily="34" charset="0"/>
              </a:rPr>
              <a:t> Lorenzo Bernini, and international artist Pablo  Picasso. The three of these artists have a major theme in common, however, they come from different time periods throughout history and present day. Through art, the body is interpreted in many different ways- whether it be realistic or not. This comparative study will prove just that. </a:t>
            </a:r>
            <a:endParaRPr lang="en-US" sz="2400" dirty="0">
              <a:latin typeface="Bradley Hand ITC" panose="03070402050302030203" pitchFamily="66" charset="0"/>
              <a:ea typeface="Adobe Ming Std L" panose="02020300000000000000" pitchFamily="18" charset="-128"/>
              <a:cs typeface="Arial" panose="020B0604020202020204" pitchFamily="34" charset="0"/>
            </a:endParaRPr>
          </a:p>
        </p:txBody>
      </p:sp>
    </p:spTree>
    <p:extLst>
      <p:ext uri="{BB962C8B-B14F-4D97-AF65-F5344CB8AC3E}">
        <p14:creationId xmlns:p14="http://schemas.microsoft.com/office/powerpoint/2010/main" val="2362201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14325"/>
            <a:ext cx="3547276" cy="1325563"/>
          </a:xfrm>
        </p:spPr>
        <p:txBody>
          <a:bodyPr>
            <a:noAutofit/>
          </a:bodyPr>
          <a:lstStyle/>
          <a:p>
            <a:r>
              <a:rPr lang="en-US" sz="9600" dirty="0" smtClean="0">
                <a:latin typeface="Bradley Hand ITC" panose="03070402050302030203" pitchFamily="66" charset="0"/>
              </a:rPr>
              <a:t>La Vie</a:t>
            </a:r>
            <a:endParaRPr lang="en-US" sz="9600" dirty="0">
              <a:latin typeface="Bradley Hand ITC" panose="0307040205030203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076" y="225425"/>
            <a:ext cx="4289698" cy="6521682"/>
          </a:xfrm>
          <a:prstGeom prst="rect">
            <a:avLst/>
          </a:prstGeom>
        </p:spPr>
      </p:pic>
      <p:sp>
        <p:nvSpPr>
          <p:cNvPr id="3" name="TextBox 2"/>
          <p:cNvSpPr txBox="1"/>
          <p:nvPr/>
        </p:nvSpPr>
        <p:spPr>
          <a:xfrm>
            <a:off x="1629576" y="1485900"/>
            <a:ext cx="2574124" cy="461665"/>
          </a:xfrm>
          <a:prstGeom prst="rect">
            <a:avLst/>
          </a:prstGeom>
          <a:noFill/>
        </p:spPr>
        <p:txBody>
          <a:bodyPr wrap="square" rtlCol="0">
            <a:spAutoFit/>
          </a:bodyPr>
          <a:lstStyle/>
          <a:p>
            <a:r>
              <a:rPr lang="en-US" sz="2400" dirty="0" smtClean="0">
                <a:latin typeface="Bradley Hand ITC" panose="03070402050302030203" pitchFamily="66" charset="0"/>
              </a:rPr>
              <a:t>By Pablo Picasso</a:t>
            </a:r>
            <a:endParaRPr lang="en-US" sz="2400" dirty="0">
              <a:latin typeface="Bradley Hand ITC" panose="03070402050302030203" pitchFamily="66" charset="0"/>
            </a:endParaRPr>
          </a:p>
        </p:txBody>
      </p:sp>
      <p:cxnSp>
        <p:nvCxnSpPr>
          <p:cNvPr id="7" name="Straight Arrow Connector 6"/>
          <p:cNvCxnSpPr/>
          <p:nvPr/>
        </p:nvCxnSpPr>
        <p:spPr>
          <a:xfrm flipH="1">
            <a:off x="2804326" y="2609734"/>
            <a:ext cx="2349500" cy="831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705100" y="977106"/>
            <a:ext cx="2743200" cy="2248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861476" y="2514600"/>
            <a:ext cx="5330024" cy="1143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16638" y="3628231"/>
            <a:ext cx="46990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5512" y="2186782"/>
            <a:ext cx="2909487" cy="3539430"/>
          </a:xfrm>
          <a:prstGeom prst="rect">
            <a:avLst/>
          </a:prstGeom>
          <a:noFill/>
        </p:spPr>
        <p:txBody>
          <a:bodyPr wrap="square" rtlCol="0">
            <a:spAutoFit/>
          </a:bodyPr>
          <a:lstStyle/>
          <a:p>
            <a:r>
              <a:rPr lang="en-US" sz="2800" dirty="0" smtClean="0">
                <a:latin typeface="Bradley Hand ITC" panose="03070402050302030203" pitchFamily="66" charset="0"/>
              </a:rPr>
              <a:t>Picasso uses multiple people in many of his paintings. His humans are more realistic than either </a:t>
            </a:r>
            <a:r>
              <a:rPr lang="en-US" sz="2800" dirty="0" err="1" smtClean="0">
                <a:latin typeface="Bradley Hand ITC" panose="03070402050302030203" pitchFamily="66" charset="0"/>
              </a:rPr>
              <a:t>Balsley</a:t>
            </a:r>
            <a:r>
              <a:rPr lang="en-US" sz="2800" dirty="0" smtClean="0">
                <a:latin typeface="Bradley Hand ITC" panose="03070402050302030203" pitchFamily="66" charset="0"/>
              </a:rPr>
              <a:t> or Bernini’s work.</a:t>
            </a:r>
            <a:endParaRPr lang="en-US" sz="2800" dirty="0">
              <a:latin typeface="Bradley Hand ITC" panose="03070402050302030203" pitchFamily="66" charset="0"/>
            </a:endParaRPr>
          </a:p>
        </p:txBody>
      </p:sp>
    </p:spTree>
    <p:extLst>
      <p:ext uri="{BB962C8B-B14F-4D97-AF65-F5344CB8AC3E}">
        <p14:creationId xmlns:p14="http://schemas.microsoft.com/office/powerpoint/2010/main" val="833746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1" y="-34123"/>
            <a:ext cx="6489879" cy="1325563"/>
          </a:xfrm>
        </p:spPr>
        <p:txBody>
          <a:bodyPr>
            <a:normAutofit fontScale="90000"/>
          </a:bodyPr>
          <a:lstStyle/>
          <a:p>
            <a:pPr algn="ctr"/>
            <a:r>
              <a:rPr lang="en-US" sz="4800" dirty="0" smtClean="0">
                <a:latin typeface="Bradley Hand ITC" panose="03070402050302030203" pitchFamily="66" charset="0"/>
              </a:rPr>
              <a:t>Le Demoiselles </a:t>
            </a:r>
            <a:r>
              <a:rPr lang="en-US" sz="4800" dirty="0" err="1" smtClean="0">
                <a:latin typeface="Bradley Hand ITC" panose="03070402050302030203" pitchFamily="66" charset="0"/>
              </a:rPr>
              <a:t>d’Avignon</a:t>
            </a:r>
            <a:endParaRPr lang="en-US" sz="4800" dirty="0">
              <a:latin typeface="Bradley Hand ITC" panose="0307040205030203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191" y="1043547"/>
            <a:ext cx="5401399" cy="5595512"/>
          </a:xfrm>
          <a:prstGeom prst="rect">
            <a:avLst/>
          </a:prstGeom>
        </p:spPr>
      </p:pic>
      <p:sp>
        <p:nvSpPr>
          <p:cNvPr id="17" name="Right Arrow 16"/>
          <p:cNvSpPr/>
          <p:nvPr/>
        </p:nvSpPr>
        <p:spPr>
          <a:xfrm>
            <a:off x="5950040" y="888642"/>
            <a:ext cx="2704563" cy="1043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90195" y="1275012"/>
            <a:ext cx="4456090" cy="2677656"/>
          </a:xfrm>
          <a:prstGeom prst="rect">
            <a:avLst/>
          </a:prstGeom>
          <a:noFill/>
        </p:spPr>
        <p:txBody>
          <a:bodyPr wrap="square" rtlCol="0">
            <a:spAutoFit/>
          </a:bodyPr>
          <a:lstStyle/>
          <a:p>
            <a:r>
              <a:rPr lang="en-US" sz="2400" dirty="0" smtClean="0">
                <a:latin typeface="Bradley Hand ITC" panose="03070402050302030203" pitchFamily="66" charset="0"/>
              </a:rPr>
              <a:t>		None of the faces 		on these figures suggest that they are realistic. The faces are deformed and while you see a sense of normality on a couple pf the faces, the remaining faces are complex and abstract.</a:t>
            </a:r>
            <a:endParaRPr lang="en-US" sz="2400" dirty="0">
              <a:latin typeface="Bradley Hand ITC" panose="03070402050302030203" pitchFamily="66" charset="0"/>
            </a:endParaRPr>
          </a:p>
        </p:txBody>
      </p:sp>
      <p:sp>
        <p:nvSpPr>
          <p:cNvPr id="19" name="Right Arrow 18"/>
          <p:cNvSpPr/>
          <p:nvPr/>
        </p:nvSpPr>
        <p:spPr>
          <a:xfrm>
            <a:off x="5582991" y="4730904"/>
            <a:ext cx="2009105" cy="598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618070" y="4141707"/>
            <a:ext cx="4428826" cy="2677656"/>
          </a:xfrm>
          <a:prstGeom prst="rect">
            <a:avLst/>
          </a:prstGeom>
          <a:noFill/>
        </p:spPr>
        <p:txBody>
          <a:bodyPr wrap="square" rtlCol="0">
            <a:spAutoFit/>
          </a:bodyPr>
          <a:lstStyle/>
          <a:p>
            <a:r>
              <a:rPr lang="en-US" sz="2400" dirty="0" smtClean="0">
                <a:latin typeface="Bradley Hand ITC" panose="03070402050302030203" pitchFamily="66" charset="0"/>
              </a:rPr>
              <a:t>The bodies have no form or particular shape, thus suggesting that bodies all differ from one another. On some of the figures, the bodies have very pointed edges, while the other figures are well rounded.</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161152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262093"/>
            <a:ext cx="11822805" cy="1325563"/>
          </a:xfrm>
        </p:spPr>
        <p:txBody>
          <a:bodyPr>
            <a:noAutofit/>
          </a:bodyPr>
          <a:lstStyle/>
          <a:p>
            <a:r>
              <a:rPr lang="en-US" sz="6000" dirty="0" smtClean="0">
                <a:latin typeface="Bradley Hand ITC" panose="03070402050302030203" pitchFamily="66" charset="0"/>
              </a:rPr>
              <a:t>La Vie vs. </a:t>
            </a:r>
            <a:r>
              <a:rPr lang="en-US" sz="6000" dirty="0">
                <a:latin typeface="Bradley Hand ITC" panose="03070402050302030203" pitchFamily="66" charset="0"/>
              </a:rPr>
              <a:t>Le Demoiselles </a:t>
            </a:r>
            <a:r>
              <a:rPr lang="en-US" sz="6000" dirty="0" err="1">
                <a:latin typeface="Bradley Hand ITC" panose="03070402050302030203" pitchFamily="66" charset="0"/>
              </a:rPr>
              <a:t>d’Avignon</a:t>
            </a:r>
            <a:r>
              <a:rPr lang="en-US" sz="6000" dirty="0" smtClean="0">
                <a:latin typeface="Bradley Hand ITC" panose="03070402050302030203" pitchFamily="66" charset="0"/>
              </a:rPr>
              <a:t> </a:t>
            </a:r>
            <a:endParaRPr lang="en-US" sz="6000" dirty="0">
              <a:latin typeface="Bradley Hand ITC" panose="0307040205030203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77" y="1687132"/>
            <a:ext cx="3074110" cy="46736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653" y="1687132"/>
            <a:ext cx="4511477" cy="4673608"/>
          </a:xfrm>
          <a:prstGeom prst="rect">
            <a:avLst/>
          </a:prstGeom>
        </p:spPr>
      </p:pic>
      <p:sp>
        <p:nvSpPr>
          <p:cNvPr id="6" name="Left Arrow 5"/>
          <p:cNvSpPr/>
          <p:nvPr/>
        </p:nvSpPr>
        <p:spPr>
          <a:xfrm>
            <a:off x="5932011" y="1687132"/>
            <a:ext cx="1777284" cy="3477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356831" y="1635614"/>
            <a:ext cx="1622738"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74721" y="1335788"/>
            <a:ext cx="3209416" cy="3046988"/>
          </a:xfrm>
          <a:prstGeom prst="rect">
            <a:avLst/>
          </a:prstGeom>
          <a:noFill/>
        </p:spPr>
        <p:txBody>
          <a:bodyPr wrap="square" rtlCol="0">
            <a:spAutoFit/>
          </a:bodyPr>
          <a:lstStyle/>
          <a:p>
            <a:pPr algn="ctr"/>
            <a:r>
              <a:rPr lang="en-US" sz="2400" dirty="0" smtClean="0">
                <a:latin typeface="Bradley Hand ITC" panose="03070402050302030203" pitchFamily="66" charset="0"/>
              </a:rPr>
              <a:t>A particular hue/color    is represented throughout the entire paintings. Blue is extremely present in La Vie and pink is extremely present in Le Demoiselles </a:t>
            </a:r>
            <a:r>
              <a:rPr lang="en-US" sz="2400" dirty="0" err="1" smtClean="0">
                <a:latin typeface="Bradley Hand ITC" panose="03070402050302030203" pitchFamily="66" charset="0"/>
              </a:rPr>
              <a:t>d’Avignon</a:t>
            </a:r>
            <a:r>
              <a:rPr lang="en-US" sz="2400" dirty="0" smtClean="0">
                <a:latin typeface="Bradley Hand ITC" panose="03070402050302030203" pitchFamily="66" charset="0"/>
              </a:rPr>
              <a:t>.</a:t>
            </a:r>
            <a:endParaRPr lang="en-US" sz="2400" dirty="0">
              <a:latin typeface="Bradley Hand ITC" panose="03070402050302030203" pitchFamily="66" charset="0"/>
            </a:endParaRPr>
          </a:p>
        </p:txBody>
      </p:sp>
      <p:sp>
        <p:nvSpPr>
          <p:cNvPr id="9" name="TextBox 8"/>
          <p:cNvSpPr txBox="1"/>
          <p:nvPr/>
        </p:nvSpPr>
        <p:spPr>
          <a:xfrm>
            <a:off x="3795403" y="4726547"/>
            <a:ext cx="3206842" cy="1938992"/>
          </a:xfrm>
          <a:prstGeom prst="rect">
            <a:avLst/>
          </a:prstGeom>
          <a:noFill/>
        </p:spPr>
        <p:txBody>
          <a:bodyPr wrap="square" rtlCol="0">
            <a:spAutoFit/>
          </a:bodyPr>
          <a:lstStyle/>
          <a:p>
            <a:r>
              <a:rPr lang="en-US" sz="2400" dirty="0" smtClean="0">
                <a:latin typeface="Bradley Hand ITC" panose="03070402050302030203" pitchFamily="66" charset="0"/>
              </a:rPr>
              <a:t>The figures in La Vie are more natural vs. the figures in the opposite painting, where they are far more abstract.</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153370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72758"/>
            <a:ext cx="7598537" cy="1325563"/>
          </a:xfrm>
        </p:spPr>
        <p:txBody>
          <a:bodyPr>
            <a:normAutofit/>
          </a:bodyPr>
          <a:lstStyle/>
          <a:p>
            <a:r>
              <a:rPr lang="en-US" sz="4800" dirty="0" smtClean="0">
                <a:latin typeface="Bradley Hand ITC" panose="03070402050302030203" pitchFamily="66" charset="0"/>
              </a:rPr>
              <a:t>La Vie vs Apollo and Daphne </a:t>
            </a:r>
            <a:endParaRPr lang="en-US" sz="4800" dirty="0">
              <a:latin typeface="Bradley Hand ITC" panose="03070402050302030203"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696" y="1079032"/>
            <a:ext cx="3298025" cy="50140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690" y="461170"/>
            <a:ext cx="3885128" cy="5631891"/>
          </a:xfrm>
          <a:prstGeom prst="rect">
            <a:avLst/>
          </a:prstGeom>
        </p:spPr>
      </p:pic>
      <p:sp>
        <p:nvSpPr>
          <p:cNvPr id="6" name="TextBox 5"/>
          <p:cNvSpPr txBox="1"/>
          <p:nvPr/>
        </p:nvSpPr>
        <p:spPr>
          <a:xfrm>
            <a:off x="4224271" y="879041"/>
            <a:ext cx="5151551" cy="1938992"/>
          </a:xfrm>
          <a:prstGeom prst="rect">
            <a:avLst/>
          </a:prstGeom>
          <a:noFill/>
        </p:spPr>
        <p:txBody>
          <a:bodyPr wrap="square" rtlCol="0">
            <a:spAutoFit/>
          </a:bodyPr>
          <a:lstStyle/>
          <a:p>
            <a:r>
              <a:rPr lang="en-US" sz="2400" dirty="0" smtClean="0">
                <a:latin typeface="Bradley Hand ITC" panose="03070402050302030203" pitchFamily="66" charset="0"/>
              </a:rPr>
              <a:t>The fact that the naked human body takes place in both works of art makes them similar. Furthermore, there are multiple people in both pieces with one main focus.</a:t>
            </a:r>
            <a:endParaRPr lang="en-US" sz="2400" dirty="0">
              <a:latin typeface="Bradley Hand ITC" panose="03070402050302030203" pitchFamily="66" charset="0"/>
            </a:endParaRPr>
          </a:p>
        </p:txBody>
      </p:sp>
      <p:sp>
        <p:nvSpPr>
          <p:cNvPr id="7" name="TextBox 6"/>
          <p:cNvSpPr txBox="1"/>
          <p:nvPr/>
        </p:nvSpPr>
        <p:spPr>
          <a:xfrm>
            <a:off x="837127" y="6283415"/>
            <a:ext cx="3503053" cy="369332"/>
          </a:xfrm>
          <a:prstGeom prst="rect">
            <a:avLst/>
          </a:prstGeom>
          <a:noFill/>
        </p:spPr>
        <p:txBody>
          <a:bodyPr wrap="square" rtlCol="0">
            <a:spAutoFit/>
          </a:bodyPr>
          <a:lstStyle/>
          <a:p>
            <a:r>
              <a:rPr lang="en-US" dirty="0" smtClean="0">
                <a:latin typeface="Bradley Hand ITC" panose="03070402050302030203" pitchFamily="66" charset="0"/>
              </a:rPr>
              <a:t>La Vie by Pablo Picasso</a:t>
            </a:r>
            <a:endParaRPr lang="en-US" dirty="0">
              <a:latin typeface="Bradley Hand ITC" panose="03070402050302030203" pitchFamily="66" charset="0"/>
            </a:endParaRPr>
          </a:p>
        </p:txBody>
      </p:sp>
      <p:sp>
        <p:nvSpPr>
          <p:cNvPr id="8" name="TextBox 7"/>
          <p:cNvSpPr txBox="1"/>
          <p:nvPr/>
        </p:nvSpPr>
        <p:spPr>
          <a:xfrm>
            <a:off x="8356243" y="6283415"/>
            <a:ext cx="3400022" cy="369332"/>
          </a:xfrm>
          <a:prstGeom prst="rect">
            <a:avLst/>
          </a:prstGeom>
          <a:noFill/>
        </p:spPr>
        <p:txBody>
          <a:bodyPr wrap="square" rtlCol="0">
            <a:spAutoFit/>
          </a:bodyPr>
          <a:lstStyle/>
          <a:p>
            <a:r>
              <a:rPr lang="en-US" dirty="0" smtClean="0">
                <a:latin typeface="Bradley Hand ITC" panose="03070402050302030203" pitchFamily="66" charset="0"/>
              </a:rPr>
              <a:t>Apollo and Daphne by Bernini</a:t>
            </a:r>
            <a:endParaRPr lang="en-US" dirty="0">
              <a:latin typeface="Bradley Hand ITC" panose="03070402050302030203" pitchFamily="66" charset="0"/>
            </a:endParaRPr>
          </a:p>
        </p:txBody>
      </p:sp>
      <p:sp>
        <p:nvSpPr>
          <p:cNvPr id="3" name="TextBox 2"/>
          <p:cNvSpPr txBox="1"/>
          <p:nvPr/>
        </p:nvSpPr>
        <p:spPr>
          <a:xfrm>
            <a:off x="3747750" y="2856670"/>
            <a:ext cx="5357613" cy="3416320"/>
          </a:xfrm>
          <a:prstGeom prst="rect">
            <a:avLst/>
          </a:prstGeom>
          <a:noFill/>
        </p:spPr>
        <p:txBody>
          <a:bodyPr wrap="square" rtlCol="0">
            <a:spAutoFit/>
          </a:bodyPr>
          <a:lstStyle/>
          <a:p>
            <a:r>
              <a:rPr lang="en-US" sz="2400" dirty="0" smtClean="0">
                <a:latin typeface="Bradley Hand ITC" panose="03070402050302030203" pitchFamily="66" charset="0"/>
              </a:rPr>
              <a:t>Apollo and Daphne is more graceful in the sense that the entire piece flows. La Vie can be interpreted by a means of two young lovers getting caught having sexual affairs, potentially by the mother of one of the two. The baby in the mother’s arms can ultimately represent the consequence that will occur if they continue to do what they are.</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1417247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698"/>
            <a:ext cx="10515600" cy="853561"/>
          </a:xfrm>
        </p:spPr>
        <p:txBody>
          <a:bodyPr>
            <a:normAutofit fontScale="90000"/>
          </a:bodyPr>
          <a:lstStyle/>
          <a:p>
            <a:r>
              <a:rPr lang="en-US" sz="4800" dirty="0">
                <a:latin typeface="Bradley Hand ITC" panose="03070402050302030203" pitchFamily="66" charset="0"/>
              </a:rPr>
              <a:t>Le Demoiselles </a:t>
            </a:r>
            <a:r>
              <a:rPr lang="en-US" sz="4800" dirty="0" err="1" smtClean="0">
                <a:latin typeface="Bradley Hand ITC" panose="03070402050302030203" pitchFamily="66" charset="0"/>
              </a:rPr>
              <a:t>d’Avignon</a:t>
            </a:r>
            <a:r>
              <a:rPr lang="en-US" sz="4800" dirty="0" smtClean="0">
                <a:latin typeface="Bradley Hand ITC" panose="03070402050302030203" pitchFamily="66" charset="0"/>
              </a:rPr>
              <a:t> and Mr. Secret</a:t>
            </a:r>
            <a:endParaRPr lang="en-US" sz="4800" dirty="0">
              <a:latin typeface="Bradley Hand ITC" panose="03070402050302030203"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2362" y="1159653"/>
            <a:ext cx="3161438" cy="44664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99" y="1324779"/>
            <a:ext cx="4152148" cy="4301365"/>
          </a:xfrm>
          <a:prstGeom prst="rect">
            <a:avLst/>
          </a:prstGeom>
        </p:spPr>
      </p:pic>
      <p:sp>
        <p:nvSpPr>
          <p:cNvPr id="7" name="TextBox 6"/>
          <p:cNvSpPr txBox="1"/>
          <p:nvPr/>
        </p:nvSpPr>
        <p:spPr>
          <a:xfrm>
            <a:off x="4675030" y="1994480"/>
            <a:ext cx="3324148" cy="3416320"/>
          </a:xfrm>
          <a:prstGeom prst="rect">
            <a:avLst/>
          </a:prstGeom>
          <a:noFill/>
        </p:spPr>
        <p:txBody>
          <a:bodyPr wrap="square" rtlCol="0">
            <a:spAutoFit/>
          </a:bodyPr>
          <a:lstStyle/>
          <a:p>
            <a:pPr algn="ctr"/>
            <a:r>
              <a:rPr lang="en-US" sz="2400" dirty="0" smtClean="0">
                <a:latin typeface="Bradley Hand ITC" panose="03070402050302030203" pitchFamily="66" charset="0"/>
              </a:rPr>
              <a:t>The figure in the center and the figure on the top right corner of Le Demoiselles </a:t>
            </a:r>
            <a:r>
              <a:rPr lang="en-US" sz="2400" dirty="0" err="1" smtClean="0">
                <a:latin typeface="Bradley Hand ITC" panose="03070402050302030203" pitchFamily="66" charset="0"/>
              </a:rPr>
              <a:t>d’Avignon</a:t>
            </a:r>
            <a:r>
              <a:rPr lang="en-US" sz="2400" dirty="0" smtClean="0">
                <a:latin typeface="Bradley Hand ITC" panose="03070402050302030203" pitchFamily="66" charset="0"/>
              </a:rPr>
              <a:t> both relate to Mr. Secret since they have very sharp, precise curving to the body- particularly in the arms.</a:t>
            </a:r>
            <a:endParaRPr lang="en-US" sz="2400" dirty="0">
              <a:latin typeface="Bradley Hand ITC" panose="03070402050302030203" pitchFamily="66" charset="0"/>
            </a:endParaRPr>
          </a:p>
        </p:txBody>
      </p:sp>
      <p:sp>
        <p:nvSpPr>
          <p:cNvPr id="8" name="TextBox 7"/>
          <p:cNvSpPr txBox="1"/>
          <p:nvPr/>
        </p:nvSpPr>
        <p:spPr>
          <a:xfrm>
            <a:off x="329699" y="5852664"/>
            <a:ext cx="4345331" cy="369332"/>
          </a:xfrm>
          <a:prstGeom prst="rect">
            <a:avLst/>
          </a:prstGeom>
          <a:noFill/>
        </p:spPr>
        <p:txBody>
          <a:bodyPr wrap="square" rtlCol="0">
            <a:spAutoFit/>
          </a:bodyPr>
          <a:lstStyle/>
          <a:p>
            <a:r>
              <a:rPr lang="en-US" dirty="0" smtClean="0">
                <a:latin typeface="Bradley Hand ITC" panose="03070402050302030203" pitchFamily="66" charset="0"/>
              </a:rPr>
              <a:t>Le Demoiselles </a:t>
            </a:r>
            <a:r>
              <a:rPr lang="en-US" dirty="0" err="1" smtClean="0">
                <a:latin typeface="Bradley Hand ITC" panose="03070402050302030203" pitchFamily="66" charset="0"/>
              </a:rPr>
              <a:t>d’Avignon</a:t>
            </a:r>
            <a:r>
              <a:rPr lang="en-US" dirty="0" smtClean="0">
                <a:latin typeface="Bradley Hand ITC" panose="03070402050302030203" pitchFamily="66" charset="0"/>
              </a:rPr>
              <a:t> by Pablo Picasso</a:t>
            </a:r>
            <a:endParaRPr lang="en-US" dirty="0">
              <a:latin typeface="Bradley Hand ITC" panose="03070402050302030203" pitchFamily="66" charset="0"/>
            </a:endParaRPr>
          </a:p>
        </p:txBody>
      </p:sp>
      <p:sp>
        <p:nvSpPr>
          <p:cNvPr id="9" name="TextBox 8"/>
          <p:cNvSpPr txBox="1"/>
          <p:nvPr/>
        </p:nvSpPr>
        <p:spPr>
          <a:xfrm>
            <a:off x="8427938" y="5849802"/>
            <a:ext cx="2925862" cy="369332"/>
          </a:xfrm>
          <a:prstGeom prst="rect">
            <a:avLst/>
          </a:prstGeom>
          <a:noFill/>
        </p:spPr>
        <p:txBody>
          <a:bodyPr wrap="square" rtlCol="0">
            <a:spAutoFit/>
          </a:bodyPr>
          <a:lstStyle/>
          <a:p>
            <a:r>
              <a:rPr lang="en-US" dirty="0" smtClean="0">
                <a:latin typeface="Bradley Hand ITC" panose="03070402050302030203" pitchFamily="66" charset="0"/>
              </a:rPr>
              <a:t>Mr. Secret by John </a:t>
            </a:r>
            <a:r>
              <a:rPr lang="en-US" dirty="0" err="1" smtClean="0">
                <a:latin typeface="Bradley Hand ITC" panose="03070402050302030203" pitchFamily="66" charset="0"/>
              </a:rPr>
              <a:t>Balsley</a:t>
            </a:r>
            <a:r>
              <a:rPr lang="en-US" dirty="0" smtClean="0">
                <a:latin typeface="Bradley Hand ITC" panose="03070402050302030203" pitchFamily="66" charset="0"/>
              </a:rPr>
              <a:t> </a:t>
            </a:r>
            <a:endParaRPr lang="en-US" dirty="0">
              <a:latin typeface="Bradley Hand ITC" panose="03070402050302030203" pitchFamily="66" charset="0"/>
            </a:endParaRPr>
          </a:p>
        </p:txBody>
      </p:sp>
    </p:spTree>
    <p:extLst>
      <p:ext uri="{BB962C8B-B14F-4D97-AF65-F5344CB8AC3E}">
        <p14:creationId xmlns:p14="http://schemas.microsoft.com/office/powerpoint/2010/main" val="1223592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96" y="274973"/>
            <a:ext cx="2729248" cy="755337"/>
          </a:xfrm>
        </p:spPr>
        <p:txBody>
          <a:bodyPr>
            <a:normAutofit/>
          </a:bodyPr>
          <a:lstStyle/>
          <a:p>
            <a:pPr algn="ctr"/>
            <a:r>
              <a:rPr lang="en-US" sz="4800" dirty="0" smtClean="0">
                <a:latin typeface="Bradley Hand ITC" panose="03070402050302030203" pitchFamily="66" charset="0"/>
              </a:rPr>
              <a:t>Obsession</a:t>
            </a:r>
            <a:endParaRPr lang="en-US" sz="4800" dirty="0">
              <a:latin typeface="Bradley Hand ITC" panose="03070402050302030203"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3742" y="1030310"/>
            <a:ext cx="4172755" cy="5563673"/>
          </a:xfrm>
          <a:prstGeom prst="rect">
            <a:avLst/>
          </a:prstGeom>
        </p:spPr>
      </p:pic>
      <p:sp>
        <p:nvSpPr>
          <p:cNvPr id="5" name="Right Arrow 4"/>
          <p:cNvSpPr/>
          <p:nvPr/>
        </p:nvSpPr>
        <p:spPr>
          <a:xfrm rot="20275099">
            <a:off x="6478070" y="2331073"/>
            <a:ext cx="1622738"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66497" y="1014115"/>
            <a:ext cx="4182986" cy="1569660"/>
          </a:xfrm>
          <a:prstGeom prst="rect">
            <a:avLst/>
          </a:prstGeom>
          <a:noFill/>
        </p:spPr>
        <p:txBody>
          <a:bodyPr wrap="square" rtlCol="0">
            <a:spAutoFit/>
          </a:bodyPr>
          <a:lstStyle/>
          <a:p>
            <a:pPr algn="r"/>
            <a:r>
              <a:rPr lang="en-US" sz="2400" dirty="0" smtClean="0">
                <a:latin typeface="Bradley Hand ITC" panose="03070402050302030203" pitchFamily="66" charset="0"/>
              </a:rPr>
              <a:t>The breasts of this woman are large and sag. This is just another aspect of the piece that suggests it to be imperfect. </a:t>
            </a:r>
            <a:endParaRPr lang="en-US" sz="2400" dirty="0">
              <a:latin typeface="Bradley Hand ITC" panose="03070402050302030203" pitchFamily="66" charset="0"/>
            </a:endParaRPr>
          </a:p>
        </p:txBody>
      </p:sp>
      <p:sp>
        <p:nvSpPr>
          <p:cNvPr id="7" name="Right Arrow 6"/>
          <p:cNvSpPr/>
          <p:nvPr/>
        </p:nvSpPr>
        <p:spPr>
          <a:xfrm>
            <a:off x="6462540" y="4208469"/>
            <a:ext cx="1622738"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621639" y="3177663"/>
            <a:ext cx="3917832" cy="3416320"/>
          </a:xfrm>
          <a:prstGeom prst="rect">
            <a:avLst/>
          </a:prstGeom>
          <a:noFill/>
        </p:spPr>
        <p:txBody>
          <a:bodyPr wrap="square" rtlCol="0">
            <a:spAutoFit/>
          </a:bodyPr>
          <a:lstStyle/>
          <a:p>
            <a:pPr algn="r"/>
            <a:r>
              <a:rPr lang="en-US" sz="2400" dirty="0" smtClean="0">
                <a:latin typeface="Bradley Hand ITC" panose="03070402050302030203" pitchFamily="66" charset="0"/>
              </a:rPr>
              <a:t>This piece also has large thighs, with ripples to represent cellulite in the body. It’s a natural occurrence in both men and women throughout the generations, which is targeted in both negative and positive respects.</a:t>
            </a:r>
            <a:endParaRPr lang="en-US" sz="2400" dirty="0">
              <a:latin typeface="Bradley Hand ITC" panose="03070402050302030203" pitchFamily="66" charset="0"/>
            </a:endParaRPr>
          </a:p>
        </p:txBody>
      </p:sp>
      <p:sp>
        <p:nvSpPr>
          <p:cNvPr id="9" name="TextBox 8"/>
          <p:cNvSpPr txBox="1"/>
          <p:nvPr/>
        </p:nvSpPr>
        <p:spPr>
          <a:xfrm>
            <a:off x="139548" y="83400"/>
            <a:ext cx="3454193" cy="4524315"/>
          </a:xfrm>
          <a:prstGeom prst="rect">
            <a:avLst/>
          </a:prstGeom>
          <a:noFill/>
        </p:spPr>
        <p:txBody>
          <a:bodyPr wrap="square" rtlCol="0">
            <a:spAutoFit/>
          </a:bodyPr>
          <a:lstStyle/>
          <a:p>
            <a:r>
              <a:rPr lang="en-US" sz="2400" dirty="0" smtClean="0">
                <a:latin typeface="Bradley Hand ITC" panose="03070402050302030203" pitchFamily="66" charset="0"/>
              </a:rPr>
              <a:t>Obsession is a piece that I created to represent the imperfections within the human body. From the large belly, to the sagging breasts, it’s represented throughout the entire piece. It was most inspired by the piece La Vie by Pablo Picasso for a various number of reasons.</a:t>
            </a:r>
            <a:endParaRPr lang="en-US" sz="2400" dirty="0">
              <a:latin typeface="Bradley Hand ITC" panose="03070402050302030203" pitchFamily="66" charset="0"/>
            </a:endParaRPr>
          </a:p>
        </p:txBody>
      </p:sp>
      <p:sp>
        <p:nvSpPr>
          <p:cNvPr id="10" name="Right Arrow 9"/>
          <p:cNvSpPr/>
          <p:nvPr/>
        </p:nvSpPr>
        <p:spPr>
          <a:xfrm rot="8950520">
            <a:off x="3198234" y="5011468"/>
            <a:ext cx="1622738"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9548" y="5019470"/>
            <a:ext cx="3104353" cy="1569660"/>
          </a:xfrm>
          <a:prstGeom prst="rect">
            <a:avLst/>
          </a:prstGeom>
          <a:noFill/>
        </p:spPr>
        <p:txBody>
          <a:bodyPr wrap="square" rtlCol="0">
            <a:spAutoFit/>
          </a:bodyPr>
          <a:lstStyle/>
          <a:p>
            <a:r>
              <a:rPr lang="en-US" sz="2400" dirty="0" smtClean="0">
                <a:latin typeface="Bradley Hand ITC" panose="03070402050302030203" pitchFamily="66" charset="0"/>
              </a:rPr>
              <a:t>The measuring tape symbolizes the lack of care of the imperfect body.</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3685875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6320" y="1011554"/>
            <a:ext cx="3792649" cy="5766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31" y="1011554"/>
            <a:ext cx="4310934" cy="5747912"/>
          </a:xfrm>
          <a:prstGeom prst="rect">
            <a:avLst/>
          </a:prstGeom>
        </p:spPr>
      </p:pic>
      <p:sp>
        <p:nvSpPr>
          <p:cNvPr id="6" name="TextBox 5"/>
          <p:cNvSpPr txBox="1"/>
          <p:nvPr/>
        </p:nvSpPr>
        <p:spPr>
          <a:xfrm>
            <a:off x="345985" y="116415"/>
            <a:ext cx="3260100" cy="830997"/>
          </a:xfrm>
          <a:prstGeom prst="rect">
            <a:avLst/>
          </a:prstGeom>
          <a:noFill/>
        </p:spPr>
        <p:txBody>
          <a:bodyPr wrap="square" rtlCol="0">
            <a:spAutoFit/>
          </a:bodyPr>
          <a:lstStyle/>
          <a:p>
            <a:r>
              <a:rPr lang="en-US" sz="4800" dirty="0" smtClean="0">
                <a:latin typeface="Bradley Hand ITC" panose="03070402050302030203" pitchFamily="66" charset="0"/>
              </a:rPr>
              <a:t>Obsession</a:t>
            </a:r>
            <a:endParaRPr lang="en-US" sz="4800" dirty="0">
              <a:latin typeface="Bradley Hand ITC" panose="03070402050302030203" pitchFamily="66" charset="0"/>
            </a:endParaRPr>
          </a:p>
        </p:txBody>
      </p:sp>
      <p:sp>
        <p:nvSpPr>
          <p:cNvPr id="7" name="TextBox 6"/>
          <p:cNvSpPr txBox="1"/>
          <p:nvPr/>
        </p:nvSpPr>
        <p:spPr>
          <a:xfrm>
            <a:off x="9461679" y="180557"/>
            <a:ext cx="2730321" cy="830997"/>
          </a:xfrm>
          <a:prstGeom prst="rect">
            <a:avLst/>
          </a:prstGeom>
          <a:noFill/>
        </p:spPr>
        <p:txBody>
          <a:bodyPr wrap="square" rtlCol="0">
            <a:spAutoFit/>
          </a:bodyPr>
          <a:lstStyle/>
          <a:p>
            <a:r>
              <a:rPr lang="en-US" sz="4800" b="1" dirty="0">
                <a:latin typeface="Bradley Hand ITC" panose="03070402050302030203" pitchFamily="66" charset="0"/>
              </a:rPr>
              <a:t>La Vie</a:t>
            </a:r>
            <a:endParaRPr lang="en-US" sz="4800" b="1" dirty="0"/>
          </a:p>
        </p:txBody>
      </p:sp>
      <p:sp>
        <p:nvSpPr>
          <p:cNvPr id="8" name="Right Arrow 7"/>
          <p:cNvSpPr/>
          <p:nvPr/>
        </p:nvSpPr>
        <p:spPr>
          <a:xfrm>
            <a:off x="3026532" y="3980515"/>
            <a:ext cx="1622738"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9921502">
            <a:off x="7325266" y="3780892"/>
            <a:ext cx="1622738"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27705" y="3476407"/>
            <a:ext cx="2816284" cy="3416320"/>
          </a:xfrm>
          <a:prstGeom prst="rect">
            <a:avLst/>
          </a:prstGeom>
          <a:noFill/>
        </p:spPr>
        <p:txBody>
          <a:bodyPr wrap="square" rtlCol="0">
            <a:spAutoFit/>
          </a:bodyPr>
          <a:lstStyle/>
          <a:p>
            <a:pPr algn="ctr"/>
            <a:r>
              <a:rPr lang="en-US" sz="2400" dirty="0" smtClean="0">
                <a:latin typeface="Bradley Hand ITC" panose="03070402050302030203" pitchFamily="66" charset="0"/>
              </a:rPr>
              <a:t>La vie inspired me to create a piece where the belly of the lady is large and round. This allows people from all generations to view the normality of this aspect. </a:t>
            </a:r>
            <a:endParaRPr lang="en-US" sz="2400" dirty="0">
              <a:latin typeface="Bradley Hand ITC" panose="03070402050302030203" pitchFamily="66" charset="0"/>
            </a:endParaRPr>
          </a:p>
        </p:txBody>
      </p:sp>
      <p:sp>
        <p:nvSpPr>
          <p:cNvPr id="11" name="Right Arrow 10"/>
          <p:cNvSpPr/>
          <p:nvPr/>
        </p:nvSpPr>
        <p:spPr>
          <a:xfrm rot="20181206">
            <a:off x="2697843" y="3100182"/>
            <a:ext cx="2597429"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2281634">
            <a:off x="7846911" y="2868281"/>
            <a:ext cx="1622738" cy="399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627705" y="392955"/>
            <a:ext cx="3825099" cy="2677656"/>
          </a:xfrm>
          <a:prstGeom prst="rect">
            <a:avLst/>
          </a:prstGeom>
          <a:noFill/>
        </p:spPr>
        <p:txBody>
          <a:bodyPr wrap="square" rtlCol="0">
            <a:spAutoFit/>
          </a:bodyPr>
          <a:lstStyle/>
          <a:p>
            <a:pPr algn="ctr"/>
            <a:r>
              <a:rPr lang="en-US" sz="2400" dirty="0" smtClean="0">
                <a:latin typeface="Bradley Hand ITC" panose="03070402050302030203" pitchFamily="66" charset="0"/>
              </a:rPr>
              <a:t>Even though, in La Vie, the discoloration of the skin is to represent shading throughout the body, in my piece, Obsession, it is to highlight the imperfections of the human body.</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382322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387" y="920479"/>
            <a:ext cx="3735142" cy="498019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092" y="920479"/>
            <a:ext cx="3804419" cy="3941140"/>
          </a:xfrm>
          <a:prstGeom prst="rect">
            <a:avLst/>
          </a:prstGeom>
        </p:spPr>
      </p:pic>
      <p:sp>
        <p:nvSpPr>
          <p:cNvPr id="6" name="TextBox 5"/>
          <p:cNvSpPr txBox="1"/>
          <p:nvPr/>
        </p:nvSpPr>
        <p:spPr>
          <a:xfrm>
            <a:off x="231820" y="231820"/>
            <a:ext cx="4893972" cy="584775"/>
          </a:xfrm>
          <a:prstGeom prst="rect">
            <a:avLst/>
          </a:prstGeom>
          <a:noFill/>
        </p:spPr>
        <p:txBody>
          <a:bodyPr wrap="square" rtlCol="0">
            <a:spAutoFit/>
          </a:bodyPr>
          <a:lstStyle/>
          <a:p>
            <a:r>
              <a:rPr lang="en-US" sz="3200" dirty="0">
                <a:latin typeface="Bradley Hand ITC" panose="03070402050302030203" pitchFamily="66" charset="0"/>
              </a:rPr>
              <a:t>Le Demoiselles </a:t>
            </a:r>
            <a:r>
              <a:rPr lang="en-US" sz="3200" dirty="0" err="1" smtClean="0">
                <a:latin typeface="Bradley Hand ITC" panose="03070402050302030203" pitchFamily="66" charset="0"/>
              </a:rPr>
              <a:t>d’Avignon</a:t>
            </a:r>
            <a:endParaRPr lang="en-US" sz="3200" dirty="0">
              <a:latin typeface="Bradley Hand ITC" panose="03070402050302030203" pitchFamily="66" charset="0"/>
            </a:endParaRPr>
          </a:p>
        </p:txBody>
      </p:sp>
      <p:sp>
        <p:nvSpPr>
          <p:cNvPr id="7" name="TextBox 6"/>
          <p:cNvSpPr txBox="1"/>
          <p:nvPr/>
        </p:nvSpPr>
        <p:spPr>
          <a:xfrm>
            <a:off x="8841482" y="231820"/>
            <a:ext cx="1918952" cy="584775"/>
          </a:xfrm>
          <a:prstGeom prst="rect">
            <a:avLst/>
          </a:prstGeom>
          <a:noFill/>
        </p:spPr>
        <p:txBody>
          <a:bodyPr wrap="square" rtlCol="0">
            <a:spAutoFit/>
          </a:bodyPr>
          <a:lstStyle/>
          <a:p>
            <a:r>
              <a:rPr lang="en-US" sz="3200" dirty="0" smtClean="0">
                <a:latin typeface="Bradley Hand ITC" panose="03070402050302030203" pitchFamily="66" charset="0"/>
              </a:rPr>
              <a:t>Obsession</a:t>
            </a:r>
            <a:endParaRPr lang="en-US" sz="3200" dirty="0">
              <a:latin typeface="Bradley Hand ITC" panose="03070402050302030203" pitchFamily="66" charset="0"/>
            </a:endParaRPr>
          </a:p>
        </p:txBody>
      </p:sp>
      <p:sp>
        <p:nvSpPr>
          <p:cNvPr id="8" name="TextBox 7"/>
          <p:cNvSpPr txBox="1"/>
          <p:nvPr/>
        </p:nvSpPr>
        <p:spPr>
          <a:xfrm>
            <a:off x="4353058" y="920479"/>
            <a:ext cx="3490175" cy="4154984"/>
          </a:xfrm>
          <a:prstGeom prst="rect">
            <a:avLst/>
          </a:prstGeom>
          <a:noFill/>
        </p:spPr>
        <p:txBody>
          <a:bodyPr wrap="square" rtlCol="0">
            <a:spAutoFit/>
          </a:bodyPr>
          <a:lstStyle/>
          <a:p>
            <a:r>
              <a:rPr lang="en-US" sz="2400" dirty="0" smtClean="0">
                <a:latin typeface="Bradley Hand ITC" panose="03070402050302030203" pitchFamily="66" charset="0"/>
              </a:rPr>
              <a:t>The carelessness of the exposed bodies in </a:t>
            </a:r>
            <a:r>
              <a:rPr lang="en-US" sz="2400" dirty="0">
                <a:latin typeface="Bradley Hand ITC" panose="03070402050302030203" pitchFamily="66" charset="0"/>
              </a:rPr>
              <a:t>Le Demoiselles </a:t>
            </a:r>
            <a:r>
              <a:rPr lang="en-US" sz="2400" dirty="0" err="1">
                <a:latin typeface="Bradley Hand ITC" panose="03070402050302030203" pitchFamily="66" charset="0"/>
              </a:rPr>
              <a:t>d’Avignon</a:t>
            </a:r>
            <a:r>
              <a:rPr lang="en-US" sz="2400" dirty="0">
                <a:latin typeface="Bradley Hand ITC" panose="03070402050302030203" pitchFamily="66" charset="0"/>
              </a:rPr>
              <a:t> by Pablo </a:t>
            </a:r>
            <a:r>
              <a:rPr lang="en-US" sz="2400" dirty="0" smtClean="0">
                <a:latin typeface="Bradley Hand ITC" panose="03070402050302030203" pitchFamily="66" charset="0"/>
              </a:rPr>
              <a:t>Picasso really inspired my piece. I was able to easily create the naked clay piece because </a:t>
            </a:r>
            <a:r>
              <a:rPr lang="en-US" sz="2400" dirty="0">
                <a:latin typeface="Bradley Hand ITC" panose="03070402050302030203" pitchFamily="66" charset="0"/>
              </a:rPr>
              <a:t>Le Demoiselles </a:t>
            </a:r>
            <a:r>
              <a:rPr lang="en-US" sz="2400" dirty="0" err="1">
                <a:latin typeface="Bradley Hand ITC" panose="03070402050302030203" pitchFamily="66" charset="0"/>
              </a:rPr>
              <a:t>d’Avignon</a:t>
            </a:r>
            <a:r>
              <a:rPr lang="en-US" sz="2400" dirty="0">
                <a:latin typeface="Bradley Hand ITC" panose="03070402050302030203" pitchFamily="66" charset="0"/>
              </a:rPr>
              <a:t> </a:t>
            </a:r>
            <a:r>
              <a:rPr lang="en-US" sz="2400" dirty="0" smtClean="0">
                <a:latin typeface="Bradley Hand ITC" panose="03070402050302030203" pitchFamily="66" charset="0"/>
              </a:rPr>
              <a:t>really showed how it’s not necessarily a bad thing to do.</a:t>
            </a:r>
            <a:endParaRPr lang="en-US" sz="2400" dirty="0">
              <a:latin typeface="Bradley Hand ITC" panose="03070402050302030203" pitchFamily="66" charset="0"/>
            </a:endParaRPr>
          </a:p>
        </p:txBody>
      </p:sp>
      <p:sp>
        <p:nvSpPr>
          <p:cNvPr id="9" name="TextBox 8"/>
          <p:cNvSpPr txBox="1"/>
          <p:nvPr/>
        </p:nvSpPr>
        <p:spPr>
          <a:xfrm>
            <a:off x="394092" y="5434886"/>
            <a:ext cx="7449141" cy="1200329"/>
          </a:xfrm>
          <a:prstGeom prst="rect">
            <a:avLst/>
          </a:prstGeom>
          <a:noFill/>
        </p:spPr>
        <p:txBody>
          <a:bodyPr wrap="square" rtlCol="0">
            <a:spAutoFit/>
          </a:bodyPr>
          <a:lstStyle/>
          <a:p>
            <a:r>
              <a:rPr lang="en-US" sz="2400" dirty="0" smtClean="0">
                <a:latin typeface="Bradley Hand ITC" panose="03070402050302030203" pitchFamily="66" charset="0"/>
              </a:rPr>
              <a:t>The dysfunction of </a:t>
            </a:r>
            <a:r>
              <a:rPr lang="en-US" sz="2400" dirty="0">
                <a:latin typeface="Bradley Hand ITC" panose="03070402050302030203" pitchFamily="66" charset="0"/>
              </a:rPr>
              <a:t>Le Demoiselles </a:t>
            </a:r>
            <a:r>
              <a:rPr lang="en-US" sz="2400" dirty="0" err="1" smtClean="0">
                <a:latin typeface="Bradley Hand ITC" panose="03070402050302030203" pitchFamily="66" charset="0"/>
              </a:rPr>
              <a:t>d’Avignon</a:t>
            </a:r>
            <a:r>
              <a:rPr lang="en-US" sz="2400" dirty="0" smtClean="0">
                <a:latin typeface="Bradley Hand ITC" panose="03070402050302030203" pitchFamily="66" charset="0"/>
              </a:rPr>
              <a:t> is also shown in Obsession with all of the imperfections shown within the entire piece.</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3784615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746" y="270619"/>
            <a:ext cx="1982273" cy="1000036"/>
          </a:xfrm>
        </p:spPr>
        <p:txBody>
          <a:bodyPr/>
          <a:lstStyle/>
          <a:p>
            <a:r>
              <a:rPr lang="en-US" dirty="0" smtClean="0">
                <a:latin typeface="Bradley Hand ITC" panose="03070402050302030203" pitchFamily="66" charset="0"/>
              </a:rPr>
              <a:t>Control</a:t>
            </a:r>
            <a:endParaRPr lang="en-US" dirty="0">
              <a:latin typeface="Bradley Hand ITC" panose="03070402050302030203"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94" y="1270655"/>
            <a:ext cx="3883048" cy="51687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363" y="1270655"/>
            <a:ext cx="3125497" cy="5168782"/>
          </a:xfrm>
          <a:prstGeom prst="rect">
            <a:avLst/>
          </a:prstGeom>
        </p:spPr>
      </p:pic>
      <p:sp>
        <p:nvSpPr>
          <p:cNvPr id="6" name="TextBox 5"/>
          <p:cNvSpPr txBox="1"/>
          <p:nvPr/>
        </p:nvSpPr>
        <p:spPr>
          <a:xfrm>
            <a:off x="8722995" y="385916"/>
            <a:ext cx="2983865" cy="769441"/>
          </a:xfrm>
          <a:prstGeom prst="rect">
            <a:avLst/>
          </a:prstGeom>
          <a:noFill/>
        </p:spPr>
        <p:txBody>
          <a:bodyPr wrap="square" rtlCol="0">
            <a:spAutoFit/>
          </a:bodyPr>
          <a:lstStyle/>
          <a:p>
            <a:r>
              <a:rPr lang="en-US" sz="4400" dirty="0" smtClean="0">
                <a:latin typeface="Bradley Hand ITC" panose="03070402050302030203" pitchFamily="66" charset="0"/>
              </a:rPr>
              <a:t>Mr. Current</a:t>
            </a:r>
            <a:endParaRPr lang="en-US" sz="4400" dirty="0">
              <a:latin typeface="Bradley Hand ITC" panose="03070402050302030203" pitchFamily="66" charset="0"/>
            </a:endParaRPr>
          </a:p>
        </p:txBody>
      </p:sp>
      <p:cxnSp>
        <p:nvCxnSpPr>
          <p:cNvPr id="7" name="Straight Arrow Connector 6"/>
          <p:cNvCxnSpPr/>
          <p:nvPr/>
        </p:nvCxnSpPr>
        <p:spPr>
          <a:xfrm flipH="1">
            <a:off x="7727324" y="2202287"/>
            <a:ext cx="2225371" cy="25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23818" y="2691685"/>
            <a:ext cx="1309545" cy="22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50028" y="154711"/>
            <a:ext cx="4237149" cy="3416320"/>
          </a:xfrm>
          <a:prstGeom prst="rect">
            <a:avLst/>
          </a:prstGeom>
          <a:noFill/>
        </p:spPr>
        <p:txBody>
          <a:bodyPr wrap="square" rtlCol="0">
            <a:spAutoFit/>
          </a:bodyPr>
          <a:lstStyle/>
          <a:p>
            <a:r>
              <a:rPr lang="en-US" sz="2400" dirty="0" smtClean="0">
                <a:latin typeface="Bradley Hand ITC" panose="03070402050302030203" pitchFamily="66" charset="0"/>
              </a:rPr>
              <a:t>The tilt of the head in both Mr. Current and the two female dolls in Control suggest that the body movement represents something on a much deeper level. This either lets an audience wonder what the piece may represent or allows them to figure it out on their own.</a:t>
            </a:r>
            <a:endParaRPr lang="en-US" sz="2400" dirty="0">
              <a:latin typeface="Bradley Hand ITC" panose="03070402050302030203" pitchFamily="66" charset="0"/>
            </a:endParaRPr>
          </a:p>
        </p:txBody>
      </p:sp>
      <p:sp>
        <p:nvSpPr>
          <p:cNvPr id="16" name="TextBox 15"/>
          <p:cNvSpPr txBox="1"/>
          <p:nvPr/>
        </p:nvSpPr>
        <p:spPr>
          <a:xfrm>
            <a:off x="4250027" y="3649075"/>
            <a:ext cx="4237149" cy="3046988"/>
          </a:xfrm>
          <a:prstGeom prst="rect">
            <a:avLst/>
          </a:prstGeom>
          <a:noFill/>
        </p:spPr>
        <p:txBody>
          <a:bodyPr wrap="square" rtlCol="0">
            <a:spAutoFit/>
          </a:bodyPr>
          <a:lstStyle/>
          <a:p>
            <a:r>
              <a:rPr lang="en-US" sz="2400" dirty="0" smtClean="0">
                <a:latin typeface="Bradley Hand ITC" panose="03070402050302030203" pitchFamily="66" charset="0"/>
              </a:rPr>
              <a:t>Since Mr. Current has his arms down to his sides, it seemed like the best fit to do the same with my dolls in Obsession. The legs and arms are both stiff and down the sides in both pieces, due to the inspiration from Mr. Current.</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477352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352247"/>
            <a:ext cx="2561823" cy="1090188"/>
          </a:xfrm>
        </p:spPr>
        <p:txBody>
          <a:bodyPr/>
          <a:lstStyle/>
          <a:p>
            <a:r>
              <a:rPr lang="en-US" dirty="0" smtClean="0">
                <a:latin typeface="Bradley Hand ITC" panose="03070402050302030203" pitchFamily="66" charset="0"/>
              </a:rPr>
              <a:t>Obsession</a:t>
            </a:r>
            <a:endParaRPr lang="en-US" dirty="0">
              <a:latin typeface="Bradley Hand ITC" panose="03070402050302030203" pitchFamily="66" charset="0"/>
            </a:endParaRPr>
          </a:p>
        </p:txBody>
      </p:sp>
      <p:sp>
        <p:nvSpPr>
          <p:cNvPr id="4" name="TextBox 3"/>
          <p:cNvSpPr txBox="1"/>
          <p:nvPr/>
        </p:nvSpPr>
        <p:spPr>
          <a:xfrm>
            <a:off x="8809149" y="512620"/>
            <a:ext cx="2137893" cy="769441"/>
          </a:xfrm>
          <a:prstGeom prst="rect">
            <a:avLst/>
          </a:prstGeom>
          <a:noFill/>
        </p:spPr>
        <p:txBody>
          <a:bodyPr wrap="square" rtlCol="0">
            <a:spAutoFit/>
          </a:bodyPr>
          <a:lstStyle/>
          <a:p>
            <a:r>
              <a:rPr lang="en-US" sz="4400" dirty="0" smtClean="0">
                <a:latin typeface="Bradley Hand ITC" panose="03070402050302030203" pitchFamily="66" charset="0"/>
              </a:rPr>
              <a:t>Control</a:t>
            </a:r>
            <a:endParaRPr lang="en-US" sz="4400" dirty="0">
              <a:latin typeface="Bradley Hand ITC" panose="03070402050302030203"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079" y="1442435"/>
            <a:ext cx="3404852" cy="45398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720" y="1442435"/>
            <a:ext cx="3410528" cy="4539803"/>
          </a:xfrm>
          <a:prstGeom prst="rect">
            <a:avLst/>
          </a:prstGeom>
        </p:spPr>
      </p:pic>
      <p:sp>
        <p:nvSpPr>
          <p:cNvPr id="7" name="TextBox 6"/>
          <p:cNvSpPr txBox="1"/>
          <p:nvPr/>
        </p:nvSpPr>
        <p:spPr>
          <a:xfrm>
            <a:off x="3773510" y="734096"/>
            <a:ext cx="4468969" cy="5632311"/>
          </a:xfrm>
          <a:prstGeom prst="rect">
            <a:avLst/>
          </a:prstGeom>
          <a:noFill/>
        </p:spPr>
        <p:txBody>
          <a:bodyPr wrap="square" rtlCol="0">
            <a:spAutoFit/>
          </a:bodyPr>
          <a:lstStyle/>
          <a:p>
            <a:pPr algn="ctr"/>
            <a:r>
              <a:rPr lang="en-US" sz="2400" dirty="0" smtClean="0">
                <a:latin typeface="Bradley Hand ITC" panose="03070402050302030203" pitchFamily="66" charset="0"/>
              </a:rPr>
              <a:t>Overall, these pieces displayed throughout have truly inspired me to create unique art pieces of my own. My own particular pieces are similar in certain ways, however, they do differ from each other in tremendous ways as well. As well as resembling other pieces of my own, they do resemble those displayed in this document. Many other works of art from many different artists have inspired me to add particular aspects into my artwork.</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121351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365125"/>
            <a:ext cx="11887199" cy="1325563"/>
          </a:xfrm>
        </p:spPr>
        <p:txBody>
          <a:bodyPr>
            <a:noAutofit/>
          </a:bodyPr>
          <a:lstStyle/>
          <a:p>
            <a:pPr algn="ctr"/>
            <a:r>
              <a:rPr lang="en-US" sz="9600" dirty="0" err="1" smtClean="0">
                <a:latin typeface="Bradley Hand ITC" panose="03070402050302030203" pitchFamily="66" charset="0"/>
              </a:rPr>
              <a:t>Gian</a:t>
            </a:r>
            <a:r>
              <a:rPr lang="en-US" sz="9600" dirty="0" smtClean="0">
                <a:latin typeface="Bradley Hand ITC" panose="03070402050302030203" pitchFamily="66" charset="0"/>
              </a:rPr>
              <a:t> Lorenzo Bernini</a:t>
            </a:r>
            <a:endParaRPr lang="en-US" sz="9600" dirty="0">
              <a:latin typeface="Bradley Hand ITC" panose="03070402050302030203" pitchFamily="66" charset="0"/>
            </a:endParaRPr>
          </a:p>
        </p:txBody>
      </p:sp>
      <p:sp>
        <p:nvSpPr>
          <p:cNvPr id="3" name="Content Placeholder 2"/>
          <p:cNvSpPr>
            <a:spLocks noGrp="1"/>
          </p:cNvSpPr>
          <p:nvPr>
            <p:ph idx="1"/>
          </p:nvPr>
        </p:nvSpPr>
        <p:spPr>
          <a:xfrm>
            <a:off x="838200" y="1825625"/>
            <a:ext cx="6914882" cy="3287288"/>
          </a:xfrm>
        </p:spPr>
        <p:txBody>
          <a:bodyPr>
            <a:normAutofit/>
          </a:bodyPr>
          <a:lstStyle/>
          <a:p>
            <a:pPr marL="0" indent="0">
              <a:buNone/>
            </a:pPr>
            <a:r>
              <a:rPr lang="en-US" sz="2400" dirty="0" smtClean="0">
                <a:latin typeface="Bradley Hand ITC" panose="03070402050302030203" pitchFamily="66" charset="0"/>
              </a:rPr>
              <a:t>Bernini was known for his Baroque style pieces during the 1600s. He was a sculptor and architect who created forms of the human body. His work was more precise, chiseled, and realistic. Along with the Baroque art movement, Realism is also a movement where his work is present. Bernini was first brought to my attention during my sophomore year of high school. His work greatly intrigued me based on the way he glorified one’s body.</a:t>
            </a:r>
            <a:endParaRPr lang="en-US" sz="2400" dirty="0">
              <a:latin typeface="Bradley Hand ITC" panose="03070402050302030203"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506" y="1690688"/>
            <a:ext cx="3490176" cy="5059367"/>
          </a:xfrm>
          <a:prstGeom prst="rect">
            <a:avLst/>
          </a:prstGeom>
        </p:spPr>
      </p:pic>
      <p:sp>
        <p:nvSpPr>
          <p:cNvPr id="5" name="TextBox 4"/>
          <p:cNvSpPr txBox="1"/>
          <p:nvPr/>
        </p:nvSpPr>
        <p:spPr>
          <a:xfrm>
            <a:off x="2343956" y="5792798"/>
            <a:ext cx="5486400" cy="1200329"/>
          </a:xfrm>
          <a:prstGeom prst="rect">
            <a:avLst/>
          </a:prstGeom>
          <a:noFill/>
        </p:spPr>
        <p:txBody>
          <a:bodyPr wrap="square" rtlCol="0">
            <a:spAutoFit/>
          </a:bodyPr>
          <a:lstStyle/>
          <a:p>
            <a:r>
              <a:rPr lang="en-US" dirty="0" err="1" smtClean="0">
                <a:latin typeface="Bradley Hand ITC" panose="03070402050302030203" pitchFamily="66" charset="0"/>
              </a:rPr>
              <a:t>Gian</a:t>
            </a:r>
            <a:r>
              <a:rPr lang="en-US" dirty="0" smtClean="0">
                <a:latin typeface="Bradley Hand ITC" panose="03070402050302030203" pitchFamily="66" charset="0"/>
              </a:rPr>
              <a:t> Lorenzo Bernini</a:t>
            </a:r>
          </a:p>
          <a:p>
            <a:r>
              <a:rPr lang="en-US" dirty="0" smtClean="0">
                <a:latin typeface="Bradley Hand ITC" panose="03070402050302030203" pitchFamily="66" charset="0"/>
              </a:rPr>
              <a:t>“Apollo and Daphne”</a:t>
            </a:r>
          </a:p>
          <a:p>
            <a:r>
              <a:rPr lang="en-US" dirty="0">
                <a:latin typeface="Bradley Hand ITC" panose="03070402050302030203" pitchFamily="66" charset="0"/>
              </a:rPr>
              <a:t>http://</a:t>
            </a:r>
            <a:r>
              <a:rPr lang="en-US" dirty="0" smtClean="0">
                <a:latin typeface="Bradley Hand ITC" panose="03070402050302030203" pitchFamily="66" charset="0"/>
              </a:rPr>
              <a:t>www.galleriaborghese.it/borghese/en/edafne.htm</a:t>
            </a:r>
          </a:p>
          <a:p>
            <a:endParaRPr lang="en-US" dirty="0">
              <a:latin typeface="Bradley Hand ITC" panose="03070402050302030203" pitchFamily="66" charset="0"/>
            </a:endParaRPr>
          </a:p>
        </p:txBody>
      </p:sp>
    </p:spTree>
    <p:extLst>
      <p:ext uri="{BB962C8B-B14F-4D97-AF65-F5344CB8AC3E}">
        <p14:creationId xmlns:p14="http://schemas.microsoft.com/office/powerpoint/2010/main" val="4188429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9600" dirty="0" smtClean="0">
                <a:latin typeface="Bradley Hand ITC" panose="03070402050302030203" pitchFamily="66" charset="0"/>
              </a:rPr>
              <a:t>Works Cited</a:t>
            </a:r>
            <a:endParaRPr lang="en-US" sz="9600" dirty="0">
              <a:latin typeface="Bradley Hand ITC" panose="03070402050302030203" pitchFamily="66" charset="0"/>
            </a:endParaRPr>
          </a:p>
        </p:txBody>
      </p:sp>
      <p:sp>
        <p:nvSpPr>
          <p:cNvPr id="6" name="TextBox 5"/>
          <p:cNvSpPr txBox="1"/>
          <p:nvPr/>
        </p:nvSpPr>
        <p:spPr>
          <a:xfrm>
            <a:off x="1905000" y="1879600"/>
            <a:ext cx="8686800" cy="393954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Bradley Hand ITC" panose="03070402050302030203" pitchFamily="66" charset="0"/>
                <a:hlinkClick r:id="rId2"/>
              </a:rPr>
              <a:t>http://</a:t>
            </a:r>
            <a:r>
              <a:rPr lang="en-US" sz="2800" dirty="0" smtClean="0">
                <a:latin typeface="Bradley Hand ITC" panose="03070402050302030203" pitchFamily="66" charset="0"/>
                <a:hlinkClick r:id="rId2"/>
              </a:rPr>
              <a:t>www.galleriaborghese.it/borghese/en/edafne.htm</a:t>
            </a:r>
            <a:endParaRPr lang="en-US" sz="2800" dirty="0" smtClean="0">
              <a:latin typeface="Bradley Hand ITC" panose="03070402050302030203" pitchFamily="66" charset="0"/>
            </a:endParaRPr>
          </a:p>
          <a:p>
            <a:pPr marL="285750" indent="-285750">
              <a:buFont typeface="Arial" panose="020B0604020202020204" pitchFamily="34" charset="0"/>
              <a:buChar char="•"/>
            </a:pPr>
            <a:r>
              <a:rPr lang="en-US" sz="2800" dirty="0">
                <a:latin typeface="Bradley Hand ITC" panose="03070402050302030203" pitchFamily="66" charset="0"/>
                <a:hlinkClick r:id="rId3"/>
              </a:rPr>
              <a:t>https://</a:t>
            </a:r>
            <a:r>
              <a:rPr lang="en-US" sz="2800" dirty="0" smtClean="0">
                <a:latin typeface="Bradley Hand ITC" panose="03070402050302030203" pitchFamily="66" charset="0"/>
                <a:hlinkClick r:id="rId3"/>
              </a:rPr>
              <a:t>www.khanacademy.org/humanities/monarchy-enlightenment/baroque-art1/baroque-italy/a/bernini-david</a:t>
            </a:r>
            <a:endParaRPr lang="en-US" sz="2800" dirty="0" smtClean="0">
              <a:latin typeface="Bradley Hand ITC" panose="03070402050302030203" pitchFamily="66" charset="0"/>
            </a:endParaRPr>
          </a:p>
          <a:p>
            <a:pPr marL="285750" indent="-285750">
              <a:buFont typeface="Arial" panose="020B0604020202020204" pitchFamily="34" charset="0"/>
              <a:buChar char="•"/>
            </a:pPr>
            <a:r>
              <a:rPr lang="en-US" sz="2800" dirty="0">
                <a:latin typeface="Bradley Hand ITC" panose="03070402050302030203" pitchFamily="66" charset="0"/>
                <a:hlinkClick r:id="rId4"/>
              </a:rPr>
              <a:t>http://</a:t>
            </a:r>
            <a:r>
              <a:rPr lang="en-US" sz="2800" dirty="0" smtClean="0">
                <a:latin typeface="Bradley Hand ITC" panose="03070402050302030203" pitchFamily="66" charset="0"/>
                <a:hlinkClick r:id="rId4"/>
              </a:rPr>
              <a:t>www.johngbalsley.com/public/view_all.php</a:t>
            </a:r>
            <a:endParaRPr lang="en-US" sz="2800" dirty="0" smtClean="0">
              <a:latin typeface="Bradley Hand ITC" panose="03070402050302030203" pitchFamily="66" charset="0"/>
            </a:endParaRPr>
          </a:p>
          <a:p>
            <a:pPr marL="285750" indent="-285750">
              <a:buFont typeface="Arial" panose="020B0604020202020204" pitchFamily="34" charset="0"/>
              <a:buChar char="•"/>
            </a:pPr>
            <a:r>
              <a:rPr lang="en-US" sz="2800" dirty="0">
                <a:latin typeface="Bradley Hand ITC" panose="03070402050302030203" pitchFamily="66" charset="0"/>
                <a:hlinkClick r:id="rId5"/>
              </a:rPr>
              <a:t>http://</a:t>
            </a:r>
            <a:r>
              <a:rPr lang="en-US" sz="2800" dirty="0" smtClean="0">
                <a:latin typeface="Bradley Hand ITC" panose="03070402050302030203" pitchFamily="66" charset="0"/>
                <a:hlinkClick r:id="rId5"/>
              </a:rPr>
              <a:t>www.pablopicasso.org/la-vie.jsp</a:t>
            </a:r>
            <a:endParaRPr lang="en-US" sz="2800" dirty="0" smtClean="0">
              <a:latin typeface="Bradley Hand ITC" panose="03070402050302030203" pitchFamily="66" charset="0"/>
            </a:endParaRPr>
          </a:p>
          <a:p>
            <a:pPr marL="285750" indent="-285750">
              <a:buFont typeface="Arial" panose="020B0604020202020204" pitchFamily="34" charset="0"/>
              <a:buChar char="•"/>
            </a:pPr>
            <a:r>
              <a:rPr lang="en-US" sz="2800" dirty="0">
                <a:latin typeface="Bradley Hand ITC" panose="03070402050302030203" pitchFamily="66" charset="0"/>
                <a:hlinkClick r:id="rId6"/>
              </a:rPr>
              <a:t>http://</a:t>
            </a:r>
            <a:r>
              <a:rPr lang="en-US" sz="2800" dirty="0" smtClean="0">
                <a:latin typeface="Bradley Hand ITC" panose="03070402050302030203" pitchFamily="66" charset="0"/>
                <a:hlinkClick r:id="rId6"/>
              </a:rPr>
              <a:t>www.moma.org/collection/works/79766</a:t>
            </a:r>
            <a:endParaRPr lang="en-US" sz="2800" dirty="0" smtClean="0">
              <a:latin typeface="Bradley Hand ITC" panose="03070402050302030203" pitchFamily="66" charset="0"/>
            </a:endParaRPr>
          </a:p>
          <a:p>
            <a:pPr marL="285750" indent="-285750">
              <a:buFont typeface="Arial" panose="020B0604020202020204" pitchFamily="34" charset="0"/>
              <a:buChar char="•"/>
            </a:pPr>
            <a:endParaRPr lang="en-US" dirty="0" smtClean="0">
              <a:latin typeface="Bradley Hand ITC" panose="03070402050302030203" pitchFamily="66" charset="0"/>
            </a:endParaRPr>
          </a:p>
          <a:p>
            <a:pPr marL="285750" indent="-285750">
              <a:buFont typeface="Arial" panose="020B0604020202020204" pitchFamily="34" charset="0"/>
              <a:buChar char="•"/>
            </a:pPr>
            <a:endParaRPr lang="en-US" dirty="0" smtClean="0">
              <a:latin typeface="Bradley Hand ITC" panose="03070402050302030203" pitchFamily="66" charset="0"/>
            </a:endParaRPr>
          </a:p>
          <a:p>
            <a:pPr marL="285750" indent="-285750">
              <a:buFont typeface="Arial" panose="020B0604020202020204" pitchFamily="34" charset="0"/>
              <a:buChar char="•"/>
            </a:pPr>
            <a:endParaRPr lang="en-US" dirty="0" smtClean="0">
              <a:latin typeface="Bradley Hand ITC" panose="03070402050302030203" pitchFamily="66" charset="0"/>
            </a:endParaRPr>
          </a:p>
        </p:txBody>
      </p:sp>
    </p:spTree>
    <p:extLst>
      <p:ext uri="{BB962C8B-B14F-4D97-AF65-F5344CB8AC3E}">
        <p14:creationId xmlns:p14="http://schemas.microsoft.com/office/powerpoint/2010/main" val="2967553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84" y="168137"/>
            <a:ext cx="5762763" cy="1325563"/>
          </a:xfrm>
        </p:spPr>
        <p:txBody>
          <a:bodyPr>
            <a:noAutofit/>
          </a:bodyPr>
          <a:lstStyle/>
          <a:p>
            <a:r>
              <a:rPr lang="en-US" sz="6000" dirty="0" smtClean="0">
                <a:latin typeface="Bradley Hand ITC" panose="03070402050302030203" pitchFamily="66" charset="0"/>
              </a:rPr>
              <a:t>David by Bernini</a:t>
            </a:r>
            <a:endParaRPr lang="en-US" sz="6000" dirty="0">
              <a:latin typeface="Bradley Hand ITC" panose="03070402050302030203"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496" y="168137"/>
            <a:ext cx="4155583" cy="6583102"/>
          </a:xfrm>
          <a:prstGeom prst="rect">
            <a:avLst/>
          </a:prstGeom>
        </p:spPr>
      </p:pic>
      <p:sp>
        <p:nvSpPr>
          <p:cNvPr id="3" name="Left Arrow 2"/>
          <p:cNvSpPr/>
          <p:nvPr/>
        </p:nvSpPr>
        <p:spPr>
          <a:xfrm>
            <a:off x="6385968" y="5159922"/>
            <a:ext cx="2717055" cy="7338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16676" y="5164430"/>
            <a:ext cx="5022760" cy="830997"/>
          </a:xfrm>
          <a:prstGeom prst="rect">
            <a:avLst/>
          </a:prstGeom>
          <a:noFill/>
        </p:spPr>
        <p:txBody>
          <a:bodyPr wrap="square" rtlCol="0">
            <a:spAutoFit/>
          </a:bodyPr>
          <a:lstStyle/>
          <a:p>
            <a:r>
              <a:rPr lang="en-US" sz="2400" dirty="0" smtClean="0">
                <a:latin typeface="Bradley Hand ITC" panose="03070402050302030203" pitchFamily="66" charset="0"/>
              </a:rPr>
              <a:t>Certain features like the feet are extremely precise and detailed.</a:t>
            </a:r>
            <a:endParaRPr lang="en-US" sz="2400" dirty="0">
              <a:latin typeface="Bradley Hand ITC" panose="03070402050302030203" pitchFamily="66" charset="0"/>
            </a:endParaRPr>
          </a:p>
        </p:txBody>
      </p:sp>
      <p:sp>
        <p:nvSpPr>
          <p:cNvPr id="7" name="TextBox 6"/>
          <p:cNvSpPr txBox="1"/>
          <p:nvPr/>
        </p:nvSpPr>
        <p:spPr>
          <a:xfrm>
            <a:off x="914400" y="1931831"/>
            <a:ext cx="5280338" cy="1938992"/>
          </a:xfrm>
          <a:prstGeom prst="rect">
            <a:avLst/>
          </a:prstGeom>
          <a:noFill/>
        </p:spPr>
        <p:txBody>
          <a:bodyPr wrap="square" rtlCol="0">
            <a:spAutoFit/>
          </a:bodyPr>
          <a:lstStyle/>
          <a:p>
            <a:r>
              <a:rPr lang="en-US" sz="2400" dirty="0" smtClean="0">
                <a:latin typeface="Bradley Hand ITC" panose="03070402050302030203" pitchFamily="66" charset="0"/>
              </a:rPr>
              <a:t>This sculpture is quite muscular and chiseled to almost make this man dreamy, so to speak. The face is also precise as well as the body and other detail throughout.</a:t>
            </a:r>
            <a:endParaRPr lang="en-US" sz="2400" dirty="0">
              <a:latin typeface="Bradley Hand ITC" panose="03070402050302030203" pitchFamily="66" charset="0"/>
            </a:endParaRPr>
          </a:p>
        </p:txBody>
      </p:sp>
      <p:sp>
        <p:nvSpPr>
          <p:cNvPr id="8" name="Left Arrow 7"/>
          <p:cNvSpPr/>
          <p:nvPr/>
        </p:nvSpPr>
        <p:spPr>
          <a:xfrm>
            <a:off x="6065947" y="2198702"/>
            <a:ext cx="2786132" cy="8500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847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Bradley Hand ITC" panose="03070402050302030203" pitchFamily="66" charset="0"/>
              </a:rPr>
              <a:t>Apollo and Daphne vs. David</a:t>
            </a:r>
            <a:endParaRPr lang="en-US" sz="6000" dirty="0">
              <a:latin typeface="Bradley Hand ITC" panose="03070402050302030203"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1" y="1690688"/>
            <a:ext cx="3490176" cy="50593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076" y="1690687"/>
            <a:ext cx="3193725" cy="5059367"/>
          </a:xfrm>
          <a:prstGeom prst="rect">
            <a:avLst/>
          </a:prstGeom>
        </p:spPr>
      </p:pic>
      <p:cxnSp>
        <p:nvCxnSpPr>
          <p:cNvPr id="7" name="Straight Arrow Connector 6"/>
          <p:cNvCxnSpPr/>
          <p:nvPr/>
        </p:nvCxnSpPr>
        <p:spPr>
          <a:xfrm flipV="1">
            <a:off x="2182969" y="2150772"/>
            <a:ext cx="2337516" cy="1712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392473" y="2163651"/>
            <a:ext cx="1931831" cy="1043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62905" y="1635616"/>
            <a:ext cx="3400022" cy="1938992"/>
          </a:xfrm>
          <a:prstGeom prst="rect">
            <a:avLst/>
          </a:prstGeom>
          <a:noFill/>
        </p:spPr>
        <p:txBody>
          <a:bodyPr wrap="square" rtlCol="0">
            <a:spAutoFit/>
          </a:bodyPr>
          <a:lstStyle/>
          <a:p>
            <a:pPr algn="ctr"/>
            <a:r>
              <a:rPr lang="en-US" sz="2400" dirty="0" smtClean="0">
                <a:latin typeface="Bradley Hand ITC" panose="03070402050302030203" pitchFamily="66" charset="0"/>
              </a:rPr>
              <a:t>The male in both sculptures are very chiseled and defined, almost to prove a sense of masculinity.</a:t>
            </a:r>
            <a:endParaRPr lang="en-US" sz="2400" dirty="0">
              <a:latin typeface="Bradley Hand ITC" panose="03070402050302030203" pitchFamily="66" charset="0"/>
            </a:endParaRPr>
          </a:p>
        </p:txBody>
      </p:sp>
      <p:cxnSp>
        <p:nvCxnSpPr>
          <p:cNvPr id="12" name="Straight Arrow Connector 11"/>
          <p:cNvCxnSpPr/>
          <p:nvPr/>
        </p:nvCxnSpPr>
        <p:spPr>
          <a:xfrm>
            <a:off x="2073499" y="5821251"/>
            <a:ext cx="24469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01532" y="4713668"/>
            <a:ext cx="1918953" cy="515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662927" y="4919730"/>
            <a:ext cx="2150774" cy="540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20485" y="4691345"/>
            <a:ext cx="3490174" cy="1938992"/>
          </a:xfrm>
          <a:prstGeom prst="rect">
            <a:avLst/>
          </a:prstGeom>
          <a:noFill/>
        </p:spPr>
        <p:txBody>
          <a:bodyPr wrap="square" rtlCol="0">
            <a:spAutoFit/>
          </a:bodyPr>
          <a:lstStyle/>
          <a:p>
            <a:r>
              <a:rPr lang="en-US" sz="2400" dirty="0" smtClean="0">
                <a:latin typeface="Bradley Hand ITC" panose="03070402050302030203" pitchFamily="66" charset="0"/>
              </a:rPr>
              <a:t>The legs on every figure are a main focal point. A lot of attention is given to those particular aspects of the body.</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178602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b="1" dirty="0" smtClean="0">
                <a:latin typeface="Bradley Hand ITC" panose="03070402050302030203" pitchFamily="66" charset="0"/>
                <a:cs typeface="Arial" panose="020B0604020202020204" pitchFamily="34" charset="0"/>
              </a:rPr>
              <a:t>John G. </a:t>
            </a:r>
            <a:r>
              <a:rPr lang="en-US" sz="9600" b="1" dirty="0" err="1" smtClean="0">
                <a:latin typeface="Bradley Hand ITC" panose="03070402050302030203" pitchFamily="66" charset="0"/>
                <a:cs typeface="Arial" panose="020B0604020202020204" pitchFamily="34" charset="0"/>
              </a:rPr>
              <a:t>Balsley</a:t>
            </a:r>
            <a:endParaRPr lang="en-US" sz="9600" b="1" dirty="0">
              <a:latin typeface="Bradley Hand ITC" panose="03070402050302030203" pitchFamily="66" charset="0"/>
              <a:cs typeface="Arial" panose="020B0604020202020204" pitchFamily="34" charset="0"/>
            </a:endParaRPr>
          </a:p>
        </p:txBody>
      </p:sp>
      <p:sp>
        <p:nvSpPr>
          <p:cNvPr id="3" name="Content Placeholder 2"/>
          <p:cNvSpPr>
            <a:spLocks noGrp="1"/>
          </p:cNvSpPr>
          <p:nvPr>
            <p:ph idx="1"/>
          </p:nvPr>
        </p:nvSpPr>
        <p:spPr>
          <a:xfrm>
            <a:off x="838200" y="2430932"/>
            <a:ext cx="10515600" cy="3171378"/>
          </a:xfrm>
        </p:spPr>
        <p:txBody>
          <a:bodyPr>
            <a:normAutofit fontScale="92500"/>
          </a:bodyPr>
          <a:lstStyle/>
          <a:p>
            <a:pPr marL="0" indent="0" algn="ctr">
              <a:buNone/>
            </a:pPr>
            <a:r>
              <a:rPr lang="en-US" sz="3200" dirty="0" smtClean="0">
                <a:latin typeface="Bradley Hand ITC" panose="03070402050302030203" pitchFamily="66" charset="0"/>
                <a:cs typeface="Arial" panose="020B0604020202020204" pitchFamily="34" charset="0"/>
              </a:rPr>
              <a:t>When working with the human body, John G. </a:t>
            </a:r>
            <a:r>
              <a:rPr lang="en-US" sz="3200" dirty="0" err="1" smtClean="0">
                <a:latin typeface="Bradley Hand ITC" panose="03070402050302030203" pitchFamily="66" charset="0"/>
                <a:cs typeface="Arial" panose="020B0604020202020204" pitchFamily="34" charset="0"/>
              </a:rPr>
              <a:t>Balsley</a:t>
            </a:r>
            <a:r>
              <a:rPr lang="en-US" sz="3200" dirty="0" smtClean="0">
                <a:latin typeface="Bradley Hand ITC" panose="03070402050302030203" pitchFamily="66" charset="0"/>
                <a:cs typeface="Arial" panose="020B0604020202020204" pitchFamily="34" charset="0"/>
              </a:rPr>
              <a:t> does not take a literal approach to the fact. When creating a body, he uses industrialized products to create a sculpture. Not only does he create the human form, but he also gives the pieces a name- a life. Some include “Mr. </a:t>
            </a:r>
            <a:r>
              <a:rPr lang="en-US" sz="3200" dirty="0" err="1" smtClean="0">
                <a:latin typeface="Bradley Hand ITC" panose="03070402050302030203" pitchFamily="66" charset="0"/>
                <a:cs typeface="Arial" panose="020B0604020202020204" pitchFamily="34" charset="0"/>
              </a:rPr>
              <a:t>Taphasm</a:t>
            </a:r>
            <a:r>
              <a:rPr lang="en-US" sz="3200" dirty="0" smtClean="0">
                <a:latin typeface="Bradley Hand ITC" panose="03070402050302030203" pitchFamily="66" charset="0"/>
                <a:cs typeface="Arial" panose="020B0604020202020204" pitchFamily="34" charset="0"/>
              </a:rPr>
              <a:t>,” “Mr. Secret,” and “Mr. Current.” He is currently a local artist in Milwaukee, Wisconsin whom I discovered at a local art gallery.</a:t>
            </a:r>
          </a:p>
          <a:p>
            <a:pPr marL="0" indent="0">
              <a:buNone/>
            </a:pPr>
            <a:endParaRPr lang="en-US" sz="3600" dirty="0"/>
          </a:p>
        </p:txBody>
      </p:sp>
    </p:spTree>
    <p:extLst>
      <p:ext uri="{BB962C8B-B14F-4D97-AF65-F5344CB8AC3E}">
        <p14:creationId xmlns:p14="http://schemas.microsoft.com/office/powerpoint/2010/main" val="1373205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895" y="515154"/>
            <a:ext cx="3163585" cy="6007995"/>
          </a:xfrm>
          <a:prstGeom prst="rect">
            <a:avLst/>
          </a:prstGeom>
        </p:spPr>
      </p:pic>
      <p:sp>
        <p:nvSpPr>
          <p:cNvPr id="9" name="TextBox 8"/>
          <p:cNvSpPr txBox="1"/>
          <p:nvPr/>
        </p:nvSpPr>
        <p:spPr>
          <a:xfrm>
            <a:off x="247004" y="180303"/>
            <a:ext cx="4932610" cy="1107996"/>
          </a:xfrm>
          <a:prstGeom prst="rect">
            <a:avLst/>
          </a:prstGeom>
          <a:noFill/>
        </p:spPr>
        <p:txBody>
          <a:bodyPr wrap="square" rtlCol="0">
            <a:spAutoFit/>
          </a:bodyPr>
          <a:lstStyle/>
          <a:p>
            <a:r>
              <a:rPr lang="en-US" sz="6600" dirty="0" smtClean="0">
                <a:latin typeface="Bradley Hand ITC" panose="03070402050302030203" pitchFamily="66" charset="0"/>
              </a:rPr>
              <a:t>Mr. </a:t>
            </a:r>
            <a:r>
              <a:rPr lang="en-US" sz="6600" dirty="0" err="1" smtClean="0">
                <a:latin typeface="Bradley Hand ITC" panose="03070402050302030203" pitchFamily="66" charset="0"/>
              </a:rPr>
              <a:t>Taphasm</a:t>
            </a:r>
            <a:endParaRPr lang="en-US" sz="6600" dirty="0">
              <a:latin typeface="Bradley Hand ITC" panose="03070402050302030203" pitchFamily="66" charset="0"/>
            </a:endParaRPr>
          </a:p>
        </p:txBody>
      </p:sp>
      <p:cxnSp>
        <p:nvCxnSpPr>
          <p:cNvPr id="3" name="Straight Arrow Connector 2"/>
          <p:cNvCxnSpPr/>
          <p:nvPr/>
        </p:nvCxnSpPr>
        <p:spPr>
          <a:xfrm flipH="1">
            <a:off x="3490174" y="3374265"/>
            <a:ext cx="3035281" cy="6697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7004" y="2653049"/>
            <a:ext cx="3734873" cy="3970318"/>
          </a:xfrm>
          <a:prstGeom prst="rect">
            <a:avLst/>
          </a:prstGeom>
          <a:noFill/>
        </p:spPr>
        <p:txBody>
          <a:bodyPr wrap="square" rtlCol="0">
            <a:spAutoFit/>
          </a:bodyPr>
          <a:lstStyle/>
          <a:p>
            <a:r>
              <a:rPr lang="en-US" sz="2800" dirty="0" smtClean="0">
                <a:latin typeface="Bradley Hand ITC" panose="03070402050302030203" pitchFamily="66" charset="0"/>
              </a:rPr>
              <a:t>Joints are given to this character to give him a sense of reality. It is quite obvious that a realistic person is not made out of metal and such materials, however, certain features make him real.</a:t>
            </a:r>
            <a:endParaRPr lang="en-US" sz="2800" dirty="0">
              <a:latin typeface="Bradley Hand ITC" panose="03070402050302030203" pitchFamily="66" charset="0"/>
            </a:endParaRPr>
          </a:p>
        </p:txBody>
      </p:sp>
      <p:cxnSp>
        <p:nvCxnSpPr>
          <p:cNvPr id="12" name="Straight Arrow Connector 11"/>
          <p:cNvCxnSpPr/>
          <p:nvPr/>
        </p:nvCxnSpPr>
        <p:spPr>
          <a:xfrm>
            <a:off x="7559899" y="1648495"/>
            <a:ext cx="2189409" cy="1249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559899" y="3103808"/>
            <a:ext cx="2356833" cy="2086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701924" y="937067"/>
            <a:ext cx="2365580" cy="5262979"/>
          </a:xfrm>
          <a:prstGeom prst="rect">
            <a:avLst/>
          </a:prstGeom>
          <a:noFill/>
        </p:spPr>
        <p:txBody>
          <a:bodyPr wrap="square" rtlCol="0">
            <a:spAutoFit/>
          </a:bodyPr>
          <a:lstStyle/>
          <a:p>
            <a:pPr algn="ctr"/>
            <a:r>
              <a:rPr lang="en-US" sz="2800" dirty="0" smtClean="0">
                <a:latin typeface="Bradley Hand ITC" panose="03070402050302030203" pitchFamily="66" charset="0"/>
              </a:rPr>
              <a:t>There are also some unrealistic features, such as the extremely long arms and legs. The arms on this figure are just about as long as the legs are.</a:t>
            </a:r>
            <a:endParaRPr lang="en-US" sz="2800" dirty="0">
              <a:latin typeface="Bradley Hand ITC" panose="03070402050302030203" pitchFamily="66" charset="0"/>
            </a:endParaRPr>
          </a:p>
        </p:txBody>
      </p:sp>
    </p:spTree>
    <p:extLst>
      <p:ext uri="{BB962C8B-B14F-4D97-AF65-F5344CB8AC3E}">
        <p14:creationId xmlns:p14="http://schemas.microsoft.com/office/powerpoint/2010/main" val="91924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862" y="5971134"/>
            <a:ext cx="3065175" cy="802045"/>
          </a:xfrm>
        </p:spPr>
        <p:txBody>
          <a:bodyPr>
            <a:normAutofit fontScale="90000"/>
          </a:bodyPr>
          <a:lstStyle/>
          <a:p>
            <a:r>
              <a:rPr lang="en-US" sz="4800" dirty="0" smtClean="0">
                <a:latin typeface="Bradley Hand ITC" panose="03070402050302030203" pitchFamily="66" charset="0"/>
              </a:rPr>
              <a:t>Mr. Current</a:t>
            </a:r>
            <a:endParaRPr lang="en-US" sz="4800" dirty="0">
              <a:latin typeface="Bradley Hand ITC" panose="03070402050302030203" pitchFamily="66" charset="0"/>
            </a:endParaRPr>
          </a:p>
        </p:txBody>
      </p:sp>
      <p:sp>
        <p:nvSpPr>
          <p:cNvPr id="3" name="Content Placeholder 2"/>
          <p:cNvSpPr>
            <a:spLocks noGrp="1"/>
          </p:cNvSpPr>
          <p:nvPr>
            <p:ph idx="1"/>
          </p:nvPr>
        </p:nvSpPr>
        <p:spPr>
          <a:xfrm>
            <a:off x="5383904" y="1310657"/>
            <a:ext cx="2776470" cy="857988"/>
          </a:xfrm>
        </p:spPr>
        <p:txBody>
          <a:bodyPr>
            <a:normAutofit fontScale="92500"/>
          </a:bodyPr>
          <a:lstStyle/>
          <a:p>
            <a:pPr marL="0" indent="0">
              <a:buNone/>
            </a:pPr>
            <a:r>
              <a:rPr lang="en-US" sz="4800" dirty="0" smtClean="0">
                <a:latin typeface="Bradley Hand ITC" panose="03070402050302030203" pitchFamily="66" charset="0"/>
              </a:rPr>
              <a:t>Mr. Secret</a:t>
            </a:r>
            <a:endParaRPr lang="en-US" sz="4800" dirty="0">
              <a:latin typeface="Bradley Hand ITC" panose="03070402050302030203"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93" y="1587656"/>
            <a:ext cx="3041094" cy="502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249" y="1587656"/>
            <a:ext cx="3559731" cy="5029200"/>
          </a:xfrm>
          <a:prstGeom prst="rect">
            <a:avLst/>
          </a:prstGeom>
        </p:spPr>
      </p:pic>
      <p:sp>
        <p:nvSpPr>
          <p:cNvPr id="7" name="TextBox 6"/>
          <p:cNvSpPr txBox="1"/>
          <p:nvPr/>
        </p:nvSpPr>
        <p:spPr>
          <a:xfrm>
            <a:off x="289772" y="167425"/>
            <a:ext cx="10000447" cy="1015663"/>
          </a:xfrm>
          <a:prstGeom prst="rect">
            <a:avLst/>
          </a:prstGeom>
          <a:noFill/>
        </p:spPr>
        <p:txBody>
          <a:bodyPr wrap="square" rtlCol="0">
            <a:spAutoFit/>
          </a:bodyPr>
          <a:lstStyle/>
          <a:p>
            <a:r>
              <a:rPr lang="en-US" sz="6000" dirty="0" smtClean="0">
                <a:latin typeface="Bradley Hand ITC" panose="03070402050302030203" pitchFamily="66" charset="0"/>
              </a:rPr>
              <a:t>More from John G. </a:t>
            </a:r>
            <a:r>
              <a:rPr lang="en-US" sz="6000" dirty="0" err="1" smtClean="0">
                <a:latin typeface="Bradley Hand ITC" panose="03070402050302030203" pitchFamily="66" charset="0"/>
              </a:rPr>
              <a:t>Balsley</a:t>
            </a:r>
            <a:r>
              <a:rPr lang="en-US" sz="6000" dirty="0" smtClean="0">
                <a:latin typeface="Bradley Hand ITC" panose="03070402050302030203" pitchFamily="66" charset="0"/>
              </a:rPr>
              <a:t>…</a:t>
            </a:r>
            <a:endParaRPr lang="en-US" sz="6000" dirty="0">
              <a:latin typeface="Bradley Hand ITC" panose="03070402050302030203" pitchFamily="66" charset="0"/>
            </a:endParaRPr>
          </a:p>
        </p:txBody>
      </p:sp>
      <p:sp>
        <p:nvSpPr>
          <p:cNvPr id="8" name="TextBox 7"/>
          <p:cNvSpPr txBox="1"/>
          <p:nvPr/>
        </p:nvSpPr>
        <p:spPr>
          <a:xfrm>
            <a:off x="3977424" y="2283568"/>
            <a:ext cx="4182950" cy="3416320"/>
          </a:xfrm>
          <a:prstGeom prst="rect">
            <a:avLst/>
          </a:prstGeom>
          <a:noFill/>
        </p:spPr>
        <p:txBody>
          <a:bodyPr wrap="square" rtlCol="0">
            <a:spAutoFit/>
          </a:bodyPr>
          <a:lstStyle/>
          <a:p>
            <a:r>
              <a:rPr lang="en-US" sz="2400" dirty="0" smtClean="0">
                <a:latin typeface="Bradley Hand ITC" panose="03070402050302030203" pitchFamily="66" charset="0"/>
              </a:rPr>
              <a:t>Both figures have many similarities, including the extended arms and legs. The heads of both characters are tiny compared to the rest of the bodies as well. On the more unrealistic side of the two figures, the proportions are extremely far off.</a:t>
            </a:r>
            <a:endParaRPr lang="en-US" sz="2400" dirty="0">
              <a:latin typeface="Bradley Hand ITC" panose="03070402050302030203" pitchFamily="66" charset="0"/>
            </a:endParaRPr>
          </a:p>
        </p:txBody>
      </p:sp>
    </p:spTree>
    <p:extLst>
      <p:ext uri="{BB962C8B-B14F-4D97-AF65-F5344CB8AC3E}">
        <p14:creationId xmlns:p14="http://schemas.microsoft.com/office/powerpoint/2010/main" val="4292742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91" y="365125"/>
            <a:ext cx="10515600" cy="1180339"/>
          </a:xfrm>
        </p:spPr>
        <p:txBody>
          <a:bodyPr>
            <a:noAutofit/>
          </a:bodyPr>
          <a:lstStyle/>
          <a:p>
            <a:pPr algn="ctr"/>
            <a:r>
              <a:rPr lang="en-US" sz="6600" dirty="0" smtClean="0">
                <a:latin typeface="Bradley Hand ITC" panose="03070402050302030203" pitchFamily="66" charset="0"/>
              </a:rPr>
              <a:t>Mr. </a:t>
            </a:r>
            <a:r>
              <a:rPr lang="en-US" sz="6600" dirty="0" err="1" smtClean="0">
                <a:latin typeface="Bradley Hand ITC" panose="03070402050302030203" pitchFamily="66" charset="0"/>
              </a:rPr>
              <a:t>Taphasm</a:t>
            </a:r>
            <a:r>
              <a:rPr lang="en-US" sz="6600" dirty="0" smtClean="0">
                <a:latin typeface="Bradley Hand ITC" panose="03070402050302030203" pitchFamily="66" charset="0"/>
              </a:rPr>
              <a:t> vs. Apollo and Daphne</a:t>
            </a:r>
            <a:endParaRPr lang="en-US" sz="6600" dirty="0">
              <a:latin typeface="Bradley Hand ITC" panose="03070402050302030203"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91" y="955294"/>
            <a:ext cx="2661752" cy="50549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2283" y="1019689"/>
            <a:ext cx="3442712" cy="4990563"/>
          </a:xfrm>
          <a:prstGeom prst="rect">
            <a:avLst/>
          </a:prstGeom>
        </p:spPr>
      </p:pic>
      <p:sp>
        <p:nvSpPr>
          <p:cNvPr id="6" name="TextBox 5"/>
          <p:cNvSpPr txBox="1"/>
          <p:nvPr/>
        </p:nvSpPr>
        <p:spPr>
          <a:xfrm>
            <a:off x="3296991" y="2091564"/>
            <a:ext cx="4418879" cy="3970318"/>
          </a:xfrm>
          <a:prstGeom prst="rect">
            <a:avLst/>
          </a:prstGeom>
          <a:noFill/>
        </p:spPr>
        <p:txBody>
          <a:bodyPr wrap="square" rtlCol="0">
            <a:spAutoFit/>
          </a:bodyPr>
          <a:lstStyle/>
          <a:p>
            <a:pPr algn="ctr"/>
            <a:r>
              <a:rPr lang="en-US" sz="2800" dirty="0" smtClean="0">
                <a:latin typeface="Bradley Hand ITC" panose="03070402050302030203" pitchFamily="66" charset="0"/>
              </a:rPr>
              <a:t>In both of these sculptures, an arm is raised to the upper right hand corner. This can infer that something is being praised, or honored. There is one figure which is taking lead over the entire scene in both sculptures as well.</a:t>
            </a:r>
            <a:endParaRPr lang="en-US" sz="2800" dirty="0">
              <a:latin typeface="Bradley Hand ITC" panose="03070402050302030203" pitchFamily="66" charset="0"/>
            </a:endParaRPr>
          </a:p>
        </p:txBody>
      </p:sp>
      <p:sp>
        <p:nvSpPr>
          <p:cNvPr id="7" name="TextBox 6"/>
          <p:cNvSpPr txBox="1"/>
          <p:nvPr/>
        </p:nvSpPr>
        <p:spPr>
          <a:xfrm>
            <a:off x="1709491" y="6331576"/>
            <a:ext cx="7959200" cy="369332"/>
          </a:xfrm>
          <a:prstGeom prst="rect">
            <a:avLst/>
          </a:prstGeom>
          <a:noFill/>
        </p:spPr>
        <p:txBody>
          <a:bodyPr wrap="square" rtlCol="0">
            <a:spAutoFit/>
          </a:bodyPr>
          <a:lstStyle/>
          <a:p>
            <a:pPr algn="ctr"/>
            <a:r>
              <a:rPr lang="en-US" dirty="0" smtClean="0">
                <a:latin typeface="Bradley Hand ITC" panose="03070402050302030203" pitchFamily="66" charset="0"/>
              </a:rPr>
              <a:t>Mr. </a:t>
            </a:r>
            <a:r>
              <a:rPr lang="en-US" dirty="0" err="1" smtClean="0">
                <a:latin typeface="Bradley Hand ITC" panose="03070402050302030203" pitchFamily="66" charset="0"/>
              </a:rPr>
              <a:t>Taphasm</a:t>
            </a:r>
            <a:r>
              <a:rPr lang="en-US" dirty="0" smtClean="0">
                <a:latin typeface="Bradley Hand ITC" panose="03070402050302030203" pitchFamily="66" charset="0"/>
              </a:rPr>
              <a:t> by John </a:t>
            </a:r>
            <a:r>
              <a:rPr lang="en-US" dirty="0" err="1" smtClean="0">
                <a:latin typeface="Bradley Hand ITC" panose="03070402050302030203" pitchFamily="66" charset="0"/>
              </a:rPr>
              <a:t>Balsley</a:t>
            </a:r>
            <a:r>
              <a:rPr lang="en-US" dirty="0" smtClean="0">
                <a:latin typeface="Bradley Hand ITC" panose="03070402050302030203" pitchFamily="66" charset="0"/>
              </a:rPr>
              <a:t> (left), Apollo and Daphne by Bernini (right</a:t>
            </a:r>
            <a:r>
              <a:rPr lang="en-US" dirty="0" smtClean="0"/>
              <a:t>)</a:t>
            </a:r>
            <a:endParaRPr lang="en-US" dirty="0"/>
          </a:p>
        </p:txBody>
      </p:sp>
    </p:spTree>
    <p:extLst>
      <p:ext uri="{BB962C8B-B14F-4D97-AF65-F5344CB8AC3E}">
        <p14:creationId xmlns:p14="http://schemas.microsoft.com/office/powerpoint/2010/main" val="2014025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1325"/>
            <a:ext cx="10515600" cy="1325563"/>
          </a:xfrm>
        </p:spPr>
        <p:txBody>
          <a:bodyPr>
            <a:noAutofit/>
          </a:bodyPr>
          <a:lstStyle/>
          <a:p>
            <a:pPr algn="ctr"/>
            <a:r>
              <a:rPr lang="en-US" sz="9600" dirty="0" smtClean="0">
                <a:latin typeface="Bradley Hand ITC" panose="03070402050302030203" pitchFamily="66" charset="0"/>
              </a:rPr>
              <a:t>Pablo Picasso</a:t>
            </a:r>
            <a:endParaRPr lang="en-US" sz="9600" dirty="0">
              <a:latin typeface="Bradley Hand ITC" panose="03070402050302030203" pitchFamily="66" charset="0"/>
            </a:endParaRPr>
          </a:p>
        </p:txBody>
      </p:sp>
      <p:sp>
        <p:nvSpPr>
          <p:cNvPr id="3" name="Content Placeholder 2"/>
          <p:cNvSpPr>
            <a:spLocks noGrp="1"/>
          </p:cNvSpPr>
          <p:nvPr>
            <p:ph idx="1"/>
          </p:nvPr>
        </p:nvSpPr>
        <p:spPr>
          <a:xfrm>
            <a:off x="838200" y="2333625"/>
            <a:ext cx="10515600" cy="3952875"/>
          </a:xfrm>
        </p:spPr>
        <p:txBody>
          <a:bodyPr>
            <a:normAutofit fontScale="70000" lnSpcReduction="20000"/>
          </a:bodyPr>
          <a:lstStyle/>
          <a:p>
            <a:pPr marL="0" indent="0">
              <a:buNone/>
            </a:pPr>
            <a:r>
              <a:rPr lang="en-US" sz="4800" dirty="0" smtClean="0">
                <a:latin typeface="Bradley Hand ITC" panose="03070402050302030203" pitchFamily="66" charset="0"/>
              </a:rPr>
              <a:t>Picasso’s work pertained to the human body, however in a more abstract way. He doesn’t necessary glorify the human body, but he uses a multitude of colors that suggest that he looked at the body in a magnificent way. He goes far beyond the surface in his art. His work was created during the early and mid 1900s, so as far as John </a:t>
            </a:r>
            <a:r>
              <a:rPr lang="en-US" sz="4800" dirty="0" err="1" smtClean="0">
                <a:latin typeface="Bradley Hand ITC" panose="03070402050302030203" pitchFamily="66" charset="0"/>
              </a:rPr>
              <a:t>Balsley</a:t>
            </a:r>
            <a:r>
              <a:rPr lang="en-US" sz="4800" dirty="0" smtClean="0">
                <a:latin typeface="Bradley Hand ITC" panose="03070402050302030203" pitchFamily="66" charset="0"/>
              </a:rPr>
              <a:t> and Bernini go, these three artist created their works in much different time periods. This could also cause for the major difference in the way that the human body was perceived by the three of these artists.</a:t>
            </a:r>
            <a:endParaRPr lang="en-US" sz="4800" dirty="0">
              <a:latin typeface="Bradley Hand ITC" panose="03070402050302030203" pitchFamily="66" charset="0"/>
            </a:endParaRPr>
          </a:p>
        </p:txBody>
      </p:sp>
    </p:spTree>
    <p:extLst>
      <p:ext uri="{BB962C8B-B14F-4D97-AF65-F5344CB8AC3E}">
        <p14:creationId xmlns:p14="http://schemas.microsoft.com/office/powerpoint/2010/main" val="203198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TotalTime>
  <Words>1531</Words>
  <Application>Microsoft Office PowerPoint</Application>
  <PresentationFormat>Widescreen</PresentationFormat>
  <Paragraphs>73</Paragraphs>
  <Slides>20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Adobe Ming Std L</vt:lpstr>
      <vt:lpstr>Arial</vt:lpstr>
      <vt:lpstr>Bradley Hand ITC</vt:lpstr>
      <vt:lpstr>Calibri</vt:lpstr>
      <vt:lpstr>Calibri Light</vt:lpstr>
      <vt:lpstr>Wingdings 2</vt:lpstr>
      <vt:lpstr>HDOfficeLightV0</vt:lpstr>
      <vt:lpstr>Office Theme</vt:lpstr>
      <vt:lpstr>Comparative Study</vt:lpstr>
      <vt:lpstr>Gian Lorenzo Bernini</vt:lpstr>
      <vt:lpstr>David by Bernini</vt:lpstr>
      <vt:lpstr>Apollo and Daphne vs. David</vt:lpstr>
      <vt:lpstr>John G. Balsley</vt:lpstr>
      <vt:lpstr>PowerPoint Presentation</vt:lpstr>
      <vt:lpstr>Mr. Current</vt:lpstr>
      <vt:lpstr>Mr. Taphasm vs. Apollo and Daphne</vt:lpstr>
      <vt:lpstr>Pablo Picasso</vt:lpstr>
      <vt:lpstr>La Vie</vt:lpstr>
      <vt:lpstr>Le Demoiselles d’Avignon</vt:lpstr>
      <vt:lpstr>La Vie vs. Le Demoiselles d’Avignon </vt:lpstr>
      <vt:lpstr>La Vie vs Apollo and Daphne </vt:lpstr>
      <vt:lpstr>Le Demoiselles d’Avignon and Mr. Secret</vt:lpstr>
      <vt:lpstr>Obsession</vt:lpstr>
      <vt:lpstr>PowerPoint Presentation</vt:lpstr>
      <vt:lpstr>PowerPoint Presentation</vt:lpstr>
      <vt:lpstr>Control</vt:lpstr>
      <vt:lpstr>Obsession</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Study</dc:title>
  <dc:creator>Isabel Santiago</dc:creator>
  <cp:lastModifiedBy>Isabel Santiago</cp:lastModifiedBy>
  <cp:revision>38</cp:revision>
  <dcterms:created xsi:type="dcterms:W3CDTF">2015-05-18T06:58:57Z</dcterms:created>
  <dcterms:modified xsi:type="dcterms:W3CDTF">2016-01-29T06:39:05Z</dcterms:modified>
</cp:coreProperties>
</file>